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4v" ContentType="video/unknown"/>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1"/>
  </p:notesMasterIdLst>
  <p:sldIdLst>
    <p:sldId id="256" r:id="rId2"/>
    <p:sldId id="257" r:id="rId3"/>
    <p:sldId id="294" r:id="rId4"/>
    <p:sldId id="271" r:id="rId5"/>
    <p:sldId id="272" r:id="rId6"/>
    <p:sldId id="260" r:id="rId7"/>
    <p:sldId id="262" r:id="rId8"/>
    <p:sldId id="265" r:id="rId9"/>
    <p:sldId id="269" r:id="rId10"/>
    <p:sldId id="266" r:id="rId11"/>
    <p:sldId id="267" r:id="rId12"/>
    <p:sldId id="268" r:id="rId13"/>
    <p:sldId id="296" r:id="rId14"/>
    <p:sldId id="297" r:id="rId15"/>
    <p:sldId id="275" r:id="rId16"/>
    <p:sldId id="276" r:id="rId17"/>
    <p:sldId id="298" r:id="rId18"/>
    <p:sldId id="300" r:id="rId19"/>
    <p:sldId id="301" r:id="rId20"/>
    <p:sldId id="302" r:id="rId21"/>
    <p:sldId id="304" r:id="rId22"/>
    <p:sldId id="305" r:id="rId23"/>
    <p:sldId id="306" r:id="rId24"/>
    <p:sldId id="307" r:id="rId25"/>
    <p:sldId id="308" r:id="rId26"/>
    <p:sldId id="309" r:id="rId27"/>
    <p:sldId id="310" r:id="rId28"/>
    <p:sldId id="311" r:id="rId29"/>
    <p:sldId id="318" r:id="rId30"/>
    <p:sldId id="277" r:id="rId31"/>
    <p:sldId id="278" r:id="rId32"/>
    <p:sldId id="279" r:id="rId33"/>
    <p:sldId id="280" r:id="rId34"/>
    <p:sldId id="281" r:id="rId35"/>
    <p:sldId id="282" r:id="rId36"/>
    <p:sldId id="283" r:id="rId37"/>
    <p:sldId id="285" r:id="rId38"/>
    <p:sldId id="286" r:id="rId39"/>
    <p:sldId id="287" r:id="rId40"/>
    <p:sldId id="289" r:id="rId41"/>
    <p:sldId id="284" r:id="rId42"/>
    <p:sldId id="290" r:id="rId43"/>
    <p:sldId id="291" r:id="rId44"/>
    <p:sldId id="293" r:id="rId45"/>
    <p:sldId id="316" r:id="rId46"/>
    <p:sldId id="314" r:id="rId47"/>
    <p:sldId id="315" r:id="rId48"/>
    <p:sldId id="259" r:id="rId49"/>
    <p:sldId id="292"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p:scale>
          <a:sx n="100" d="100"/>
          <a:sy n="100" d="100"/>
        </p:scale>
        <p:origin x="-972" y="228"/>
      </p:cViewPr>
      <p:guideLst>
        <p:guide orient="horz" pos="2160"/>
        <p:guide pos="2880"/>
      </p:guideLst>
    </p:cSldViewPr>
  </p:slideViewPr>
  <p:notesTextViewPr>
    <p:cViewPr>
      <p:scale>
        <a:sx n="1" d="1"/>
        <a:sy n="1" d="1"/>
      </p:scale>
      <p:origin x="0" y="0"/>
    </p:cViewPr>
  </p:notesTextViewPr>
  <p:sorterViewPr>
    <p:cViewPr>
      <p:scale>
        <a:sx n="62" d="100"/>
        <a:sy n="6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32CA1E-550C-4E37-A793-FF31C2807791}" type="datetimeFigureOut">
              <a:rPr lang="en-US" smtClean="0"/>
              <a:t>5/23/2013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67ACCC-EA41-4CEF-ACEE-69FE6C8CCCA1}" type="slidenum">
              <a:rPr lang="en-US" smtClean="0"/>
              <a:t>‹#›</a:t>
            </a:fld>
            <a:endParaRPr lang="en-US"/>
          </a:p>
        </p:txBody>
      </p:sp>
    </p:spTree>
    <p:extLst>
      <p:ext uri="{BB962C8B-B14F-4D97-AF65-F5344CB8AC3E}">
        <p14:creationId xmlns:p14="http://schemas.microsoft.com/office/powerpoint/2010/main" val="3055664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67ACCC-EA41-4CEF-ACEE-69FE6C8CCCA1}" type="slidenum">
              <a:rPr lang="en-US" smtClean="0"/>
              <a:t>48</a:t>
            </a:fld>
            <a:endParaRPr lang="en-US"/>
          </a:p>
        </p:txBody>
      </p:sp>
    </p:spTree>
    <p:extLst>
      <p:ext uri="{BB962C8B-B14F-4D97-AF65-F5344CB8AC3E}">
        <p14:creationId xmlns:p14="http://schemas.microsoft.com/office/powerpoint/2010/main" val="21374659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940278"/>
            <a:ext cx="6172200" cy="1894362"/>
          </a:xfrm>
          <a:ln>
            <a:noFill/>
            <a:prstDash val="sysDot"/>
          </a:ln>
        </p:spPr>
        <p:txBody>
          <a:bodyPr/>
          <a:lstStyle>
            <a:lvl1pPr>
              <a:defRPr b="1"/>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2286000" y="2819400"/>
            <a:ext cx="6172200" cy="1371600"/>
          </a:xfrm>
          <a:ln w="25400" cmpd="dbl">
            <a:noFill/>
            <a:prstDash val="sysDot"/>
          </a:ln>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4272C094-4410-4FE2-ACA1-78D31E464575}" type="datetimeFigureOut">
              <a:rPr lang="en-US" smtClean="0"/>
              <a:t>5/23/2013</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dirty="0"/>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pic>
        <p:nvPicPr>
          <p:cNvPr id="3077" name="Picture 5" descr="C:\Users\Jewels\Documents\1. CCS Marketing\Powerpoint Presentations\Air void border-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249" y="-76200"/>
            <a:ext cx="1258805" cy="69658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Jewels\Documents\1. Marketing\Aerix\Logo Assets\AerixTriKnot_Linear-01.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5029200"/>
            <a:ext cx="7026746" cy="1600200"/>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272C094-4410-4FE2-ACA1-78D31E464575}" type="datetimeFigureOut">
              <a:rPr lang="en-US" smtClean="0"/>
              <a:t>5/23/2013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129016" y="5734050"/>
            <a:ext cx="609600" cy="521208"/>
          </a:xfrm>
          <a:prstGeom prst="rect">
            <a:avLst/>
          </a:prstGeom>
        </p:spPr>
        <p:txBody>
          <a:bodyPr/>
          <a:lstStyle/>
          <a:p>
            <a:fld id="{EF0183A4-FA46-4320-A498-451F96264C4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272C094-4410-4FE2-ACA1-78D31E464575}" type="datetimeFigureOut">
              <a:rPr lang="en-US" smtClean="0"/>
              <a:t>5/23/2013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129016" y="5734050"/>
            <a:ext cx="609600" cy="521208"/>
          </a:xfrm>
          <a:prstGeom prst="rect">
            <a:avLst/>
          </a:prstGeom>
        </p:spPr>
        <p:txBody>
          <a:bodyPr/>
          <a:lstStyle/>
          <a:p>
            <a:fld id="{EF0183A4-FA46-4320-A498-451F96264C4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Date Placeholder 6"/>
          <p:cNvSpPr>
            <a:spLocks noGrp="1"/>
          </p:cNvSpPr>
          <p:nvPr>
            <p:ph type="dt" sz="half" idx="14"/>
          </p:nvPr>
        </p:nvSpPr>
        <p:spPr/>
        <p:txBody>
          <a:bodyPr rtlCol="0"/>
          <a:lstStyle/>
          <a:p>
            <a:fld id="{4272C094-4410-4FE2-ACA1-78D31E464575}" type="datetimeFigureOut">
              <a:rPr lang="en-US" smtClean="0"/>
              <a:t>5/23/2013</a:t>
            </a:fld>
            <a:endParaRPr lang="en-US"/>
          </a:p>
        </p:txBody>
      </p:sp>
      <p:sp>
        <p:nvSpPr>
          <p:cNvPr id="9" name="Slide Number Placeholder 8"/>
          <p:cNvSpPr>
            <a:spLocks noGrp="1"/>
          </p:cNvSpPr>
          <p:nvPr>
            <p:ph type="sldNum" sz="quarter" idx="15"/>
          </p:nvPr>
        </p:nvSpPr>
        <p:spPr>
          <a:xfrm>
            <a:off x="8129016" y="5734050"/>
            <a:ext cx="609600" cy="521208"/>
          </a:xfrm>
          <a:prstGeom prst="rect">
            <a:avLst/>
          </a:prstGeom>
        </p:spPr>
        <p:txBody>
          <a:bodyPr rtlCol="0"/>
          <a:lstStyle/>
          <a:p>
            <a:fld id="{EF0183A4-FA46-4320-A498-451F96264C47}" type="slidenum">
              <a:rPr lang="en-US" smtClean="0"/>
              <a:t>‹#›</a:t>
            </a:fld>
            <a:endParaRPr lang="en-US" dirty="0"/>
          </a:p>
        </p:txBody>
      </p:sp>
      <p:sp>
        <p:nvSpPr>
          <p:cNvPr id="10" name="Footer Placeholder 9"/>
          <p:cNvSpPr>
            <a:spLocks noGrp="1"/>
          </p:cNvSpPr>
          <p:nvPr>
            <p:ph type="ftr" sz="quarter" idx="16"/>
          </p:nvPr>
        </p:nvSpPr>
        <p:spPr/>
        <p:txBody>
          <a:bodyPr rtlCol="0"/>
          <a:lstStyle/>
          <a:p>
            <a:endParaRPr lang="en-US"/>
          </a:p>
        </p:txBody>
      </p:sp>
      <p:cxnSp>
        <p:nvCxnSpPr>
          <p:cNvPr id="4" name="Straight Connector 3"/>
          <p:cNvCxnSpPr/>
          <p:nvPr userDrawn="1"/>
        </p:nvCxnSpPr>
        <p:spPr>
          <a:xfrm>
            <a:off x="457200" y="1447800"/>
            <a:ext cx="7772400" cy="0"/>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1215989"/>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3330539"/>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4272C094-4410-4FE2-ACA1-78D31E464575}" type="datetimeFigureOut">
              <a:rPr lang="en-US" smtClean="0"/>
              <a:t>5/23/2013</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pic>
        <p:nvPicPr>
          <p:cNvPr id="3074" name="Picture 2" descr="C:\Users\Jewels\Documents\1. CCS Marketing\Logos\CCS_wht_cellular_trnsprn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2924" y="5334000"/>
            <a:ext cx="4356100" cy="1493837"/>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4272C094-4410-4FE2-ACA1-78D31E464575}" type="datetimeFigureOut">
              <a:rPr lang="en-US" smtClean="0"/>
              <a:t>5/23/2013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29016" y="5734050"/>
            <a:ext cx="609600" cy="521208"/>
          </a:xfrm>
          <a:prstGeom prst="rect">
            <a:avLst/>
          </a:prstGeom>
        </p:spPr>
        <p:txBody>
          <a:bodyPr/>
          <a:lstStyle/>
          <a:p>
            <a:fld id="{EF0183A4-FA46-4320-A498-451F96264C47}" type="slidenum">
              <a:rPr lang="en-US" smtClean="0"/>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4272C094-4410-4FE2-ACA1-78D31E464575}" type="datetimeFigureOut">
              <a:rPr lang="en-US" smtClean="0"/>
              <a:t>5/23/2013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129016" y="5734050"/>
            <a:ext cx="609600" cy="521208"/>
          </a:xfrm>
          <a:prstGeom prst="rect">
            <a:avLst/>
          </a:prstGeom>
        </p:spPr>
        <p:txBody>
          <a:bodyPr/>
          <a:lstStyle/>
          <a:p>
            <a:fld id="{EF0183A4-FA46-4320-A498-451F96264C47}" type="slidenum">
              <a:rPr lang="en-US" smtClean="0"/>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4272C094-4410-4FE2-ACA1-78D31E464575}" type="datetimeFigureOut">
              <a:rPr lang="en-US" smtClean="0"/>
              <a:t>5/23/2013</a:t>
            </a:fld>
            <a:endParaRPr lang="en-US"/>
          </a:p>
        </p:txBody>
      </p:sp>
      <p:sp>
        <p:nvSpPr>
          <p:cNvPr id="7" name="Slide Number Placeholder 6"/>
          <p:cNvSpPr>
            <a:spLocks noGrp="1"/>
          </p:cNvSpPr>
          <p:nvPr>
            <p:ph type="sldNum" sz="quarter" idx="11"/>
          </p:nvPr>
        </p:nvSpPr>
        <p:spPr>
          <a:xfrm>
            <a:off x="8129016" y="5734050"/>
            <a:ext cx="609600" cy="521208"/>
          </a:xfrm>
          <a:prstGeom prst="rect">
            <a:avLst/>
          </a:prstGeom>
        </p:spPr>
        <p:txBody>
          <a:bodyPr rtlCol="0"/>
          <a:lstStyle/>
          <a:p>
            <a:fld id="{EF0183A4-FA46-4320-A498-451F96264C47}" type="slidenum">
              <a:rPr lang="en-US" smtClean="0"/>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72C094-4410-4FE2-ACA1-78D31E464575}" type="datetimeFigureOut">
              <a:rPr lang="en-US" smtClean="0"/>
              <a:t>5/23/2013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129016" y="5734050"/>
            <a:ext cx="609600" cy="521208"/>
          </a:xfrm>
          <a:prstGeom prst="rect">
            <a:avLst/>
          </a:prstGeom>
        </p:spPr>
        <p:txBody>
          <a:bodyPr/>
          <a:lstStyle/>
          <a:p>
            <a:fld id="{EF0183A4-FA46-4320-A498-451F96264C4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4272C094-4410-4FE2-ACA1-78D31E464575}" type="datetimeFigureOut">
              <a:rPr lang="en-US" smtClean="0"/>
              <a:t>5/23/2013</a:t>
            </a:fld>
            <a:endParaRPr lang="en-US"/>
          </a:p>
        </p:txBody>
      </p:sp>
      <p:sp>
        <p:nvSpPr>
          <p:cNvPr id="22" name="Slide Number Placeholder 21"/>
          <p:cNvSpPr>
            <a:spLocks noGrp="1"/>
          </p:cNvSpPr>
          <p:nvPr>
            <p:ph type="sldNum" sz="quarter" idx="15"/>
          </p:nvPr>
        </p:nvSpPr>
        <p:spPr>
          <a:xfrm>
            <a:off x="8129016" y="5734050"/>
            <a:ext cx="609600" cy="521208"/>
          </a:xfrm>
          <a:prstGeom prst="rect">
            <a:avLst/>
          </a:prstGeom>
        </p:spPr>
        <p:txBody>
          <a:bodyPr rtlCol="0"/>
          <a:lstStyle/>
          <a:p>
            <a:fld id="{EF0183A4-FA46-4320-A498-451F96264C47}" type="slidenum">
              <a:rPr lang="en-US" smtClean="0"/>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4272C094-4410-4FE2-ACA1-78D31E464575}" type="datetimeFigureOut">
              <a:rPr lang="en-US" smtClean="0"/>
              <a:t>5/23/2013</a:t>
            </a:fld>
            <a:endParaRPr lang="en-US"/>
          </a:p>
        </p:txBody>
      </p:sp>
      <p:sp>
        <p:nvSpPr>
          <p:cNvPr id="18" name="Slide Number Placeholder 17"/>
          <p:cNvSpPr>
            <a:spLocks noGrp="1"/>
          </p:cNvSpPr>
          <p:nvPr>
            <p:ph type="sldNum" sz="quarter" idx="11"/>
          </p:nvPr>
        </p:nvSpPr>
        <p:spPr>
          <a:xfrm>
            <a:off x="8129016" y="5734050"/>
            <a:ext cx="609600" cy="521208"/>
          </a:xfrm>
          <a:prstGeom prst="rect">
            <a:avLst/>
          </a:prstGeom>
        </p:spPr>
        <p:txBody>
          <a:bodyPr rtlCol="0"/>
          <a:lstStyle/>
          <a:p>
            <a:fld id="{EF0183A4-FA46-4320-A498-451F96264C47}" type="slidenum">
              <a:rPr lang="en-US" smtClean="0"/>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4272C094-4410-4FE2-ACA1-78D31E464575}" type="datetimeFigureOut">
              <a:rPr lang="en-US" smtClean="0"/>
              <a:t>5/23/2013</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cxnSp>
        <p:nvCxnSpPr>
          <p:cNvPr id="15" name="Straight Connector 14"/>
          <p:cNvCxnSpPr/>
          <p:nvPr userDrawn="1"/>
        </p:nvCxnSpPr>
        <p:spPr>
          <a:xfrm>
            <a:off x="457200" y="1447800"/>
            <a:ext cx="77724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 name="Picture 2" descr="C:\Users\Jewels\Documents\1. Marketing\Aerix\Logo Assets\Triknot_Bubbles-03.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164749" y="5962650"/>
            <a:ext cx="979251" cy="9144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pitchFamily="2" charset="2"/>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pitchFamily="2" charset="2"/>
        <a:buChar char="Ø"/>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4v"/><Relationship Id="rId1" Type="http://schemas.microsoft.com/office/2007/relationships/media" Target="../media/media2.m4v"/><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940278"/>
            <a:ext cx="6477000" cy="1894362"/>
          </a:xfrm>
        </p:spPr>
        <p:txBody>
          <a:bodyPr>
            <a:normAutofit fontScale="90000"/>
          </a:bodyPr>
          <a:lstStyle/>
          <a:p>
            <a:r>
              <a:rPr lang="en-US" dirty="0" smtClean="0"/>
              <a:t>An Introduction to Cellular Concrete and Advanced Engineered Foam Technology for Grouting Applications</a:t>
            </a:r>
            <a:endParaRPr lang="en-US" dirty="0"/>
          </a:p>
        </p:txBody>
      </p:sp>
      <p:sp>
        <p:nvSpPr>
          <p:cNvPr id="4" name="Subtitle 2"/>
          <p:cNvSpPr txBox="1">
            <a:spLocks/>
          </p:cNvSpPr>
          <p:nvPr/>
        </p:nvSpPr>
        <p:spPr>
          <a:xfrm>
            <a:off x="2425581" y="3048000"/>
            <a:ext cx="5651619" cy="685800"/>
          </a:xfrm>
          <a:prstGeom prst="rect">
            <a:avLst/>
          </a:prstGeom>
          <a:ln w="25400" cmpd="dbl">
            <a:noFill/>
            <a:prstDash val="sysDot"/>
          </a:ln>
        </p:spPr>
        <p:txBody>
          <a:bodyPr vert="horz">
            <a:normAutofit/>
          </a:bodyPr>
          <a:lstStyle>
            <a:lvl1pPr marL="0" indent="0" algn="l" rtl="0" eaLnBrk="1" latinLnBrk="0" hangingPunct="1">
              <a:spcBef>
                <a:spcPts val="600"/>
              </a:spcBef>
              <a:buClr>
                <a:schemeClr val="accent1"/>
              </a:buClr>
              <a:buSzPct val="70000"/>
              <a:buFont typeface="Wingdings" pitchFamily="2" charset="2"/>
              <a:buNone/>
              <a:defRPr kumimoji="0" sz="1800" b="1" kern="1200">
                <a:solidFill>
                  <a:schemeClr val="tx2"/>
                </a:solidFill>
                <a:latin typeface="+mn-lt"/>
                <a:ea typeface="+mn-ea"/>
                <a:cs typeface="+mn-cs"/>
              </a:defRPr>
            </a:lvl1pPr>
            <a:lvl2pPr marL="457200" indent="0" algn="ctr" rtl="0" eaLnBrk="1" latinLnBrk="0" hangingPunct="1">
              <a:spcBef>
                <a:spcPct val="20000"/>
              </a:spcBef>
              <a:buClr>
                <a:schemeClr val="accent1"/>
              </a:buClr>
              <a:buSzPct val="80000"/>
              <a:buFont typeface="Wingdings" pitchFamily="2" charset="2"/>
              <a:buNone/>
              <a:defRPr kumimoji="0" sz="2100" kern="1200">
                <a:solidFill>
                  <a:schemeClr val="tx1"/>
                </a:solidFill>
                <a:latin typeface="+mn-lt"/>
                <a:ea typeface="+mn-ea"/>
                <a:cs typeface="+mn-cs"/>
              </a:defRPr>
            </a:lvl2pPr>
            <a:lvl3pPr marL="914400" indent="0" algn="ctr" rtl="0" eaLnBrk="1" latinLnBrk="0" hangingPunct="1">
              <a:spcBef>
                <a:spcPct val="20000"/>
              </a:spcBef>
              <a:buClr>
                <a:schemeClr val="accent1">
                  <a:shade val="75000"/>
                </a:schemeClr>
              </a:buClr>
              <a:buSzPct val="60000"/>
              <a:buFont typeface="Wingdings"/>
              <a:buNone/>
              <a:defRPr kumimoji="0" sz="1800" kern="1200">
                <a:solidFill>
                  <a:schemeClr val="tx1"/>
                </a:solidFill>
                <a:latin typeface="+mn-lt"/>
                <a:ea typeface="+mn-ea"/>
                <a:cs typeface="+mn-cs"/>
              </a:defRPr>
            </a:lvl3pPr>
            <a:lvl4pPr marL="1371600" indent="0" algn="ctr" rtl="0" eaLnBrk="1" latinLnBrk="0" hangingPunct="1">
              <a:spcBef>
                <a:spcPct val="20000"/>
              </a:spcBef>
              <a:buClr>
                <a:schemeClr val="accent1">
                  <a:tint val="60000"/>
                </a:schemeClr>
              </a:buClr>
              <a:buSzPct val="60000"/>
              <a:buFont typeface="Wingdings"/>
              <a:buNone/>
              <a:defRPr kumimoji="0" sz="1800" kern="1200">
                <a:solidFill>
                  <a:schemeClr val="tx1"/>
                </a:solidFill>
                <a:latin typeface="+mn-lt"/>
                <a:ea typeface="+mn-ea"/>
                <a:cs typeface="+mn-cs"/>
              </a:defRPr>
            </a:lvl4pPr>
            <a:lvl5pPr marL="1828800" indent="0" algn="ctr" rtl="0" eaLnBrk="1" latinLnBrk="0" hangingPunct="1">
              <a:spcBef>
                <a:spcPct val="20000"/>
              </a:spcBef>
              <a:buClr>
                <a:schemeClr val="accent2">
                  <a:tint val="60000"/>
                </a:schemeClr>
              </a:buClr>
              <a:buSzPct val="68000"/>
              <a:buFont typeface="Wingdings 2"/>
              <a:buNone/>
              <a:defRPr kumimoji="0" sz="1600" kern="1200">
                <a:solidFill>
                  <a:schemeClr val="tx1"/>
                </a:solidFill>
                <a:latin typeface="+mn-lt"/>
                <a:ea typeface="+mn-ea"/>
                <a:cs typeface="+mn-cs"/>
              </a:defRPr>
            </a:lvl5pPr>
            <a:lvl6pPr marL="2286000" indent="0" algn="ctr" rtl="0" eaLnBrk="1" latinLnBrk="0" hangingPunct="1">
              <a:spcBef>
                <a:spcPct val="20000"/>
              </a:spcBef>
              <a:buClr>
                <a:schemeClr val="accent1"/>
              </a:buClr>
              <a:buNone/>
              <a:defRPr kumimoji="0" sz="1600" kern="1200">
                <a:solidFill>
                  <a:schemeClr val="tx2"/>
                </a:solidFill>
                <a:latin typeface="+mn-lt"/>
                <a:ea typeface="+mn-ea"/>
                <a:cs typeface="+mn-cs"/>
              </a:defRPr>
            </a:lvl6pPr>
            <a:lvl7pPr marL="2743200" indent="0" algn="ctr" rtl="0" eaLnBrk="1" latinLnBrk="0" hangingPunct="1">
              <a:spcBef>
                <a:spcPct val="20000"/>
              </a:spcBef>
              <a:buClr>
                <a:schemeClr val="accent1">
                  <a:tint val="60000"/>
                </a:schemeClr>
              </a:buClr>
              <a:buSzPct val="60000"/>
              <a:buFont typeface="Wingdings"/>
              <a:buNone/>
              <a:defRPr kumimoji="0" sz="1400" kern="1200" baseline="0">
                <a:solidFill>
                  <a:schemeClr val="tx2"/>
                </a:solidFill>
                <a:latin typeface="+mn-lt"/>
                <a:ea typeface="+mn-ea"/>
                <a:cs typeface="+mn-cs"/>
              </a:defRPr>
            </a:lvl7pPr>
            <a:lvl8pPr marL="3200400" indent="0" algn="ctr" rtl="0" eaLnBrk="1" latinLnBrk="0" hangingPunct="1">
              <a:spcBef>
                <a:spcPct val="20000"/>
              </a:spcBef>
              <a:buClr>
                <a:schemeClr val="accent2"/>
              </a:buClr>
              <a:buNone/>
              <a:defRPr kumimoji="0" sz="1400" kern="1200" cap="small" baseline="0">
                <a:solidFill>
                  <a:schemeClr val="tx2"/>
                </a:solidFill>
                <a:latin typeface="+mn-lt"/>
                <a:ea typeface="+mn-ea"/>
                <a:cs typeface="+mn-cs"/>
              </a:defRPr>
            </a:lvl8pPr>
            <a:lvl9pPr marL="3657600" indent="0" algn="ctr" rtl="0" eaLnBrk="1" latinLnBrk="0" hangingPunct="1">
              <a:spcBef>
                <a:spcPct val="20000"/>
              </a:spcBef>
              <a:buClr>
                <a:schemeClr val="accent1">
                  <a:shade val="75000"/>
                </a:schemeClr>
              </a:buClr>
              <a:buNone/>
              <a:defRPr kumimoji="0" sz="1400" kern="1200" baseline="0">
                <a:solidFill>
                  <a:schemeClr val="tx2"/>
                </a:solidFill>
                <a:latin typeface="+mn-lt"/>
                <a:ea typeface="+mn-ea"/>
                <a:cs typeface="+mn-cs"/>
              </a:defRPr>
            </a:lvl9pPr>
          </a:lstStyle>
          <a:p>
            <a:r>
              <a:rPr lang="en-US" dirty="0" smtClean="0"/>
              <a:t>Not just products…Solutions</a:t>
            </a:r>
            <a:endParaRPr lang="en-US" dirty="0"/>
          </a:p>
        </p:txBody>
      </p:sp>
      <p:sp>
        <p:nvSpPr>
          <p:cNvPr id="8" name="TextBox 7"/>
          <p:cNvSpPr txBox="1"/>
          <p:nvPr/>
        </p:nvSpPr>
        <p:spPr>
          <a:xfrm>
            <a:off x="2425580" y="4038600"/>
            <a:ext cx="6413619" cy="646331"/>
          </a:xfrm>
          <a:prstGeom prst="rect">
            <a:avLst/>
          </a:prstGeom>
          <a:noFill/>
        </p:spPr>
        <p:txBody>
          <a:bodyPr wrap="square" rtlCol="0">
            <a:spAutoFit/>
          </a:bodyPr>
          <a:lstStyle/>
          <a:p>
            <a:r>
              <a:rPr lang="en-US" dirty="0" smtClean="0"/>
              <a:t>Richard Palladino</a:t>
            </a:r>
          </a:p>
          <a:p>
            <a:r>
              <a:rPr lang="en-US" dirty="0" smtClean="0"/>
              <a:t>President					June 20, 2013</a:t>
            </a:r>
            <a:endParaRPr lang="en-US" dirty="0"/>
          </a:p>
        </p:txBody>
      </p:sp>
    </p:spTree>
    <p:extLst>
      <p:ext uri="{BB962C8B-B14F-4D97-AF65-F5344CB8AC3E}">
        <p14:creationId xmlns:p14="http://schemas.microsoft.com/office/powerpoint/2010/main" val="30812774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trength and density properties of no </a:t>
            </a:r>
            <a:r>
              <a:rPr lang="en-US" dirty="0"/>
              <a:t>s</a:t>
            </a:r>
            <a:r>
              <a:rPr lang="en-US" dirty="0" smtClean="0"/>
              <a:t>and </a:t>
            </a:r>
            <a:r>
              <a:rPr lang="en-US" dirty="0"/>
              <a:t>c</a:t>
            </a:r>
            <a:r>
              <a:rPr lang="en-US" dirty="0" smtClean="0"/>
              <a:t>ellular </a:t>
            </a:r>
            <a:r>
              <a:rPr lang="en-US" dirty="0"/>
              <a:t>c</a:t>
            </a:r>
            <a:r>
              <a:rPr lang="en-US" dirty="0" smtClean="0"/>
              <a:t>oncrete mixes</a:t>
            </a:r>
            <a:endParaRPr lang="en-US" dirty="0"/>
          </a:p>
        </p:txBody>
      </p:sp>
      <p:sp>
        <p:nvSpPr>
          <p:cNvPr id="3" name="Rectangle 2"/>
          <p:cNvSpPr/>
          <p:nvPr/>
        </p:nvSpPr>
        <p:spPr>
          <a:xfrm>
            <a:off x="6400800" y="3200400"/>
            <a:ext cx="1219200" cy="350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Jewels\Documents\1. CCS Marketing\Powerpoint Presentations\Master General Presentation\Neat Cement Density Cha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0"/>
            <a:ext cx="8219841"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9615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trength and density properties of sanded </a:t>
            </a:r>
            <a:r>
              <a:rPr lang="en-US" dirty="0"/>
              <a:t>c</a:t>
            </a:r>
            <a:r>
              <a:rPr lang="en-US" dirty="0" smtClean="0"/>
              <a:t>ellular </a:t>
            </a:r>
            <a:r>
              <a:rPr lang="en-US" dirty="0"/>
              <a:t>c</a:t>
            </a:r>
            <a:r>
              <a:rPr lang="en-US" dirty="0" smtClean="0"/>
              <a:t>oncrete </a:t>
            </a:r>
            <a:r>
              <a:rPr lang="en-US" dirty="0"/>
              <a:t>m</a:t>
            </a:r>
            <a:r>
              <a:rPr lang="en-US" dirty="0" smtClean="0"/>
              <a:t>ixes</a:t>
            </a:r>
            <a:endParaRPr lang="en-US" dirty="0"/>
          </a:p>
        </p:txBody>
      </p:sp>
      <p:pic>
        <p:nvPicPr>
          <p:cNvPr id="2050" name="Picture 2" descr="C:\Users\Jewels\Documents\1. CCS Marketing\Powerpoint Presentations\Master General Presentation\Sanded Mix Density Cha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049" y="1524000"/>
            <a:ext cx="8332351"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5736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Cellular concrete follows ASTM test methods that apply to lightweight insulating concrete</a:t>
            </a:r>
            <a:endParaRPr lang="en-US" dirty="0"/>
          </a:p>
        </p:txBody>
      </p:sp>
      <p:sp>
        <p:nvSpPr>
          <p:cNvPr id="5" name="Rounded Rectangle 4"/>
          <p:cNvSpPr/>
          <p:nvPr/>
        </p:nvSpPr>
        <p:spPr>
          <a:xfrm>
            <a:off x="609600" y="2133600"/>
            <a:ext cx="3429000" cy="11430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600" dirty="0" smtClean="0"/>
              <a:t>ASTM C 495</a:t>
            </a:r>
            <a:endParaRPr lang="en-US" sz="4600" dirty="0"/>
          </a:p>
        </p:txBody>
      </p:sp>
      <p:sp>
        <p:nvSpPr>
          <p:cNvPr id="6" name="Rounded Rectangle 5"/>
          <p:cNvSpPr/>
          <p:nvPr/>
        </p:nvSpPr>
        <p:spPr>
          <a:xfrm>
            <a:off x="4876800" y="2133600"/>
            <a:ext cx="3429000" cy="11430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600" dirty="0" smtClean="0"/>
              <a:t>ASTM C 796</a:t>
            </a:r>
            <a:endParaRPr lang="en-US" sz="4600" dirty="0"/>
          </a:p>
        </p:txBody>
      </p:sp>
      <p:sp>
        <p:nvSpPr>
          <p:cNvPr id="7" name="TextBox 6"/>
          <p:cNvSpPr txBox="1"/>
          <p:nvPr/>
        </p:nvSpPr>
        <p:spPr>
          <a:xfrm>
            <a:off x="609600" y="3426770"/>
            <a:ext cx="3429000" cy="923330"/>
          </a:xfrm>
          <a:prstGeom prst="rect">
            <a:avLst/>
          </a:prstGeom>
          <a:noFill/>
        </p:spPr>
        <p:txBody>
          <a:bodyPr wrap="square" rtlCol="0">
            <a:spAutoFit/>
          </a:bodyPr>
          <a:lstStyle/>
          <a:p>
            <a:pPr algn="ctr"/>
            <a:r>
              <a:rPr lang="en-US" dirty="0" smtClean="0"/>
              <a:t>“Standard Test </a:t>
            </a:r>
            <a:r>
              <a:rPr lang="en-US" dirty="0"/>
              <a:t>M</a:t>
            </a:r>
            <a:r>
              <a:rPr lang="en-US" dirty="0" smtClean="0"/>
              <a:t>ethod for: Compressive Strength of Lightweight Insulating Concrete”</a:t>
            </a:r>
            <a:endParaRPr lang="en-US" dirty="0"/>
          </a:p>
        </p:txBody>
      </p:sp>
      <p:sp>
        <p:nvSpPr>
          <p:cNvPr id="8" name="TextBox 7"/>
          <p:cNvSpPr txBox="1"/>
          <p:nvPr/>
        </p:nvSpPr>
        <p:spPr>
          <a:xfrm>
            <a:off x="4852086" y="3426770"/>
            <a:ext cx="3429000" cy="1200329"/>
          </a:xfrm>
          <a:prstGeom prst="rect">
            <a:avLst/>
          </a:prstGeom>
          <a:noFill/>
        </p:spPr>
        <p:txBody>
          <a:bodyPr wrap="square" rtlCol="0">
            <a:spAutoFit/>
          </a:bodyPr>
          <a:lstStyle/>
          <a:p>
            <a:pPr algn="ctr"/>
            <a:r>
              <a:rPr lang="en-US" dirty="0" smtClean="0"/>
              <a:t>“Standard Test </a:t>
            </a:r>
            <a:r>
              <a:rPr lang="en-US" dirty="0"/>
              <a:t>M</a:t>
            </a:r>
            <a:r>
              <a:rPr lang="en-US" dirty="0" smtClean="0"/>
              <a:t>ethod for: Foaming Agents for use in Producing Cellular Concrete using Preformed Foam”</a:t>
            </a:r>
            <a:endParaRPr lang="en-US" dirty="0"/>
          </a:p>
        </p:txBody>
      </p:sp>
      <p:sp>
        <p:nvSpPr>
          <p:cNvPr id="10" name="TextBox 9"/>
          <p:cNvSpPr txBox="1"/>
          <p:nvPr/>
        </p:nvSpPr>
        <p:spPr>
          <a:xfrm>
            <a:off x="3505200" y="5181600"/>
            <a:ext cx="4152900" cy="1477328"/>
          </a:xfrm>
          <a:prstGeom prst="rect">
            <a:avLst/>
          </a:prstGeom>
          <a:noFill/>
        </p:spPr>
        <p:txBody>
          <a:bodyPr wrap="square" rtlCol="0">
            <a:spAutoFit/>
          </a:bodyPr>
          <a:lstStyle/>
          <a:p>
            <a:pPr marL="285750" indent="-285750">
              <a:buFont typeface="Wingdings" pitchFamily="2" charset="2"/>
              <a:buChar char="ü"/>
            </a:pPr>
            <a:r>
              <a:rPr lang="en-US" dirty="0" smtClean="0"/>
              <a:t>Cylinder specimens are 3”x6”</a:t>
            </a:r>
          </a:p>
          <a:p>
            <a:pPr marL="285750" indent="-285750">
              <a:buFont typeface="Wingdings" pitchFamily="2" charset="2"/>
              <a:buChar char="ü"/>
            </a:pPr>
            <a:r>
              <a:rPr lang="en-US" dirty="0" smtClean="0"/>
              <a:t>50% relative humidity curing</a:t>
            </a:r>
          </a:p>
          <a:p>
            <a:pPr marL="285750" indent="-285750">
              <a:buFont typeface="Wingdings" pitchFamily="2" charset="2"/>
              <a:buChar char="ü"/>
            </a:pPr>
            <a:r>
              <a:rPr lang="en-US" dirty="0" smtClean="0"/>
              <a:t>Air dried for 3 days before testing</a:t>
            </a:r>
          </a:p>
          <a:p>
            <a:pPr marL="285750" indent="-285750">
              <a:buFont typeface="Wingdings" pitchFamily="2" charset="2"/>
              <a:buChar char="ü"/>
            </a:pPr>
            <a:r>
              <a:rPr lang="en-US" dirty="0" smtClean="0"/>
              <a:t>28 day compressive strength testing</a:t>
            </a:r>
          </a:p>
          <a:p>
            <a:r>
              <a:rPr lang="en-US" dirty="0"/>
              <a:t>	</a:t>
            </a:r>
          </a:p>
        </p:txBody>
      </p:sp>
      <p:sp>
        <p:nvSpPr>
          <p:cNvPr id="9" name="TextBox 8"/>
          <p:cNvSpPr txBox="1"/>
          <p:nvPr/>
        </p:nvSpPr>
        <p:spPr>
          <a:xfrm>
            <a:off x="381000" y="5325070"/>
            <a:ext cx="2465739" cy="923330"/>
          </a:xfrm>
          <a:prstGeom prst="rect">
            <a:avLst/>
          </a:prstGeom>
          <a:noFill/>
          <a:ln>
            <a:solidFill>
              <a:srgbClr val="FF0000"/>
            </a:solidFill>
          </a:ln>
        </p:spPr>
        <p:txBody>
          <a:bodyPr wrap="square" rtlCol="0">
            <a:spAutoFit/>
          </a:bodyPr>
          <a:lstStyle/>
          <a:p>
            <a:pPr algn="ctr"/>
            <a:r>
              <a:rPr lang="en-US" dirty="0" smtClean="0"/>
              <a:t>Handling and storage of samples is very important</a:t>
            </a:r>
            <a:endParaRPr lang="en-US" dirty="0"/>
          </a:p>
        </p:txBody>
      </p:sp>
      <p:sp>
        <p:nvSpPr>
          <p:cNvPr id="14" name="Right Brace 13"/>
          <p:cNvSpPr/>
          <p:nvPr/>
        </p:nvSpPr>
        <p:spPr>
          <a:xfrm>
            <a:off x="2846739" y="5325070"/>
            <a:ext cx="658461" cy="92333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171202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48600" cy="1143000"/>
          </a:xfrm>
        </p:spPr>
        <p:txBody>
          <a:bodyPr>
            <a:normAutofit fontScale="90000"/>
          </a:bodyPr>
          <a:lstStyle/>
          <a:p>
            <a:r>
              <a:rPr lang="en-US" dirty="0" smtClean="0"/>
              <a:t>Compressibility testing on cellular </a:t>
            </a:r>
            <a:r>
              <a:rPr lang="en-US" dirty="0"/>
              <a:t>c</a:t>
            </a:r>
            <a:r>
              <a:rPr lang="en-US" dirty="0" smtClean="0"/>
              <a:t>oncrete validates ability to </a:t>
            </a:r>
            <a:r>
              <a:rPr lang="en-US" dirty="0"/>
              <a:t>r</a:t>
            </a:r>
            <a:r>
              <a:rPr lang="en-US" dirty="0" smtClean="0"/>
              <a:t>esist bubble collapse from pressure</a:t>
            </a:r>
            <a:endParaRPr lang="en-US" dirty="0"/>
          </a:p>
        </p:txBody>
      </p:sp>
      <p:pic>
        <p:nvPicPr>
          <p:cNvPr id="4" name="Picture 2" descr="C:\P-Papers\2012 Grout\Foam Tst\DSCF4266.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5417" t="15526" r="25130" b="28407"/>
          <a:stretch/>
        </p:blipFill>
        <p:spPr>
          <a:xfrm>
            <a:off x="304800" y="1600200"/>
            <a:ext cx="2133600" cy="3225212"/>
          </a:xfrm>
          <a:noFill/>
          <a:ln w="28575">
            <a:solidFill>
              <a:schemeClr val="tx1"/>
            </a:solidFill>
          </a:ln>
        </p:spPr>
      </p:pic>
      <p:sp>
        <p:nvSpPr>
          <p:cNvPr id="5" name="TextBox 4"/>
          <p:cNvSpPr txBox="1"/>
          <p:nvPr/>
        </p:nvSpPr>
        <p:spPr>
          <a:xfrm>
            <a:off x="2514600" y="1635211"/>
            <a:ext cx="2057400" cy="1477328"/>
          </a:xfrm>
          <a:prstGeom prst="rect">
            <a:avLst/>
          </a:prstGeom>
          <a:noFill/>
        </p:spPr>
        <p:txBody>
          <a:bodyPr wrap="square" rtlCol="0">
            <a:spAutoFit/>
          </a:bodyPr>
          <a:lstStyle/>
          <a:p>
            <a:r>
              <a:rPr lang="en-US" sz="1500" dirty="0" smtClean="0"/>
              <a:t>Compressibility device to evaluate stability of Cellular Concrete – Would the air bubbles collapse and not recover?</a:t>
            </a:r>
            <a:endParaRPr lang="en-US" sz="1500" dirty="0"/>
          </a:p>
        </p:txBody>
      </p:sp>
      <p:pic>
        <p:nvPicPr>
          <p:cNvPr id="7" name="Content Placeholder 3" descr="DSCF4274.JPG"/>
          <p:cNvPicPr>
            <a:picLocks noChangeAspect="1"/>
          </p:cNvPicPr>
          <p:nvPr/>
        </p:nvPicPr>
        <p:blipFill rotWithShape="1">
          <a:blip r:embed="rId3">
            <a:extLst>
              <a:ext uri="{28A0092B-C50C-407E-A947-70E740481C1C}">
                <a14:useLocalDpi xmlns:a14="http://schemas.microsoft.com/office/drawing/2010/main" val="0"/>
              </a:ext>
            </a:extLst>
          </a:blip>
          <a:srcRect t="10547" b="19051"/>
          <a:stretch/>
        </p:blipFill>
        <p:spPr>
          <a:xfrm>
            <a:off x="2895600" y="3276600"/>
            <a:ext cx="3733800" cy="3504897"/>
          </a:xfrm>
          <a:prstGeom prst="rect">
            <a:avLst/>
          </a:prstGeom>
          <a:ln w="28575">
            <a:solidFill>
              <a:schemeClr val="tx1"/>
            </a:solidFill>
          </a:ln>
        </p:spPr>
      </p:pic>
      <p:pic>
        <p:nvPicPr>
          <p:cNvPr id="6" name="Picture 4" descr="DSCF427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3200" y="1524000"/>
            <a:ext cx="2946400" cy="22098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756400" y="3886200"/>
            <a:ext cx="1676400" cy="2092881"/>
          </a:xfrm>
          <a:prstGeom prst="rect">
            <a:avLst/>
          </a:prstGeom>
          <a:noFill/>
        </p:spPr>
        <p:txBody>
          <a:bodyPr wrap="square" rtlCol="0">
            <a:spAutoFit/>
          </a:bodyPr>
          <a:lstStyle/>
          <a:p>
            <a:r>
              <a:rPr lang="en-US" sz="1000" dirty="0" smtClean="0"/>
              <a:t>Note: The </a:t>
            </a:r>
            <a:r>
              <a:rPr lang="en-US" sz="1000" dirty="0"/>
              <a:t>clear cylinder limits the pressure that can be applied, as does the loading by turning a screw through a threaded top plate.  However, the grout is tracked through the pump during calibration, so the test acts as confirmation of the </a:t>
            </a:r>
            <a:r>
              <a:rPr lang="en-US" sz="1000" dirty="0" smtClean="0"/>
              <a:t>cellular concrete performance </a:t>
            </a:r>
            <a:r>
              <a:rPr lang="en-US" sz="1000" dirty="0"/>
              <a:t>that is observed during pumping.  </a:t>
            </a:r>
          </a:p>
          <a:p>
            <a:endParaRPr lang="en-US" sz="1000" dirty="0"/>
          </a:p>
        </p:txBody>
      </p:sp>
      <p:sp>
        <p:nvSpPr>
          <p:cNvPr id="11" name="TextBox 10"/>
          <p:cNvSpPr txBox="1"/>
          <p:nvPr/>
        </p:nvSpPr>
        <p:spPr>
          <a:xfrm>
            <a:off x="609600" y="5410200"/>
            <a:ext cx="1524000" cy="784830"/>
          </a:xfrm>
          <a:prstGeom prst="rect">
            <a:avLst/>
          </a:prstGeom>
          <a:noFill/>
        </p:spPr>
        <p:txBody>
          <a:bodyPr wrap="square" rtlCol="0">
            <a:spAutoFit/>
          </a:bodyPr>
          <a:lstStyle/>
          <a:p>
            <a:r>
              <a:rPr lang="en-US" sz="1500" dirty="0" smtClean="0"/>
              <a:t>The grout level was 12 inches at zero pressure</a:t>
            </a:r>
            <a:endParaRPr lang="en-US" sz="1500" dirty="0"/>
          </a:p>
        </p:txBody>
      </p:sp>
      <p:cxnSp>
        <p:nvCxnSpPr>
          <p:cNvPr id="13" name="Straight Arrow Connector 12"/>
          <p:cNvCxnSpPr/>
          <p:nvPr/>
        </p:nvCxnSpPr>
        <p:spPr>
          <a:xfrm flipV="1">
            <a:off x="1905000" y="4724400"/>
            <a:ext cx="2667000" cy="838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209800" y="2373875"/>
            <a:ext cx="3810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756400" y="3886200"/>
            <a:ext cx="1625600" cy="1916415"/>
          </a:xfrm>
          <a:prstGeom prst="rect">
            <a:avLst/>
          </a:prstGeom>
          <a:noFill/>
          <a:ln w="952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3824" y="6458976"/>
            <a:ext cx="2466975" cy="369332"/>
          </a:xfrm>
          <a:prstGeom prst="rect">
            <a:avLst/>
          </a:prstGeom>
          <a:noFill/>
        </p:spPr>
        <p:txBody>
          <a:bodyPr wrap="square" rtlCol="0">
            <a:spAutoFit/>
          </a:bodyPr>
          <a:lstStyle/>
          <a:p>
            <a:r>
              <a:rPr lang="en-US" sz="900" dirty="0" smtClean="0"/>
              <a:t>*Information provided by </a:t>
            </a:r>
          </a:p>
          <a:p>
            <a:r>
              <a:rPr lang="en-US" sz="900" dirty="0" err="1" smtClean="0"/>
              <a:t>Ardaman</a:t>
            </a:r>
            <a:r>
              <a:rPr lang="en-US" sz="900" dirty="0" smtClean="0"/>
              <a:t> &amp; Associates, Inc. Tampa, FL</a:t>
            </a:r>
            <a:endParaRPr lang="en-US" sz="900" dirty="0"/>
          </a:p>
        </p:txBody>
      </p:sp>
    </p:spTree>
    <p:extLst>
      <p:ext uri="{BB962C8B-B14F-4D97-AF65-F5344CB8AC3E}">
        <p14:creationId xmlns:p14="http://schemas.microsoft.com/office/powerpoint/2010/main" val="13901896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cellular </a:t>
            </a:r>
            <a:r>
              <a:rPr lang="en-US" dirty="0"/>
              <a:t>c</a:t>
            </a:r>
            <a:r>
              <a:rPr lang="en-US" dirty="0" smtClean="0"/>
              <a:t>oncrete fully rebounded to the original fill height</a:t>
            </a:r>
            <a:endParaRPr lang="en-US" dirty="0"/>
          </a:p>
        </p:txBody>
      </p:sp>
      <p:pic>
        <p:nvPicPr>
          <p:cNvPr id="4" name="Content Placeholder 3" descr="DSCF4277.JPG"/>
          <p:cNvPicPr>
            <a:picLocks noChangeAspect="1"/>
          </p:cNvPicPr>
          <p:nvPr/>
        </p:nvPicPr>
        <p:blipFill rotWithShape="1">
          <a:blip r:embed="rId2">
            <a:extLst>
              <a:ext uri="{28A0092B-C50C-407E-A947-70E740481C1C}">
                <a14:useLocalDpi xmlns:a14="http://schemas.microsoft.com/office/drawing/2010/main" val="0"/>
              </a:ext>
            </a:extLst>
          </a:blip>
          <a:srcRect l="29054" t="11351" r="31486" b="12072"/>
          <a:stretch/>
        </p:blipFill>
        <p:spPr>
          <a:xfrm>
            <a:off x="533400" y="1653435"/>
            <a:ext cx="2743200" cy="3992670"/>
          </a:xfrm>
          <a:prstGeom prst="rect">
            <a:avLst/>
          </a:prstGeom>
        </p:spPr>
      </p:pic>
      <p:pic>
        <p:nvPicPr>
          <p:cNvPr id="5" name="Content Placeholder 3" descr="DSCF4278.JPG"/>
          <p:cNvPicPr>
            <a:picLocks noChangeAspect="1"/>
          </p:cNvPicPr>
          <p:nvPr/>
        </p:nvPicPr>
        <p:blipFill rotWithShape="1">
          <a:blip r:embed="rId3" cstate="print">
            <a:extLst>
              <a:ext uri="{28A0092B-C50C-407E-A947-70E740481C1C}">
                <a14:useLocalDpi xmlns:a14="http://schemas.microsoft.com/office/drawing/2010/main" val="0"/>
              </a:ext>
            </a:extLst>
          </a:blip>
          <a:srcRect l="8902" t="5635" r="22179"/>
          <a:stretch/>
        </p:blipFill>
        <p:spPr>
          <a:xfrm>
            <a:off x="4572000" y="1653435"/>
            <a:ext cx="3635948" cy="3992670"/>
          </a:xfrm>
          <a:prstGeom prst="rect">
            <a:avLst/>
          </a:prstGeom>
        </p:spPr>
      </p:pic>
      <p:sp>
        <p:nvSpPr>
          <p:cNvPr id="6" name="TextBox 5"/>
          <p:cNvSpPr txBox="1"/>
          <p:nvPr/>
        </p:nvSpPr>
        <p:spPr>
          <a:xfrm>
            <a:off x="533400" y="5638800"/>
            <a:ext cx="2743200" cy="784830"/>
          </a:xfrm>
          <a:prstGeom prst="rect">
            <a:avLst/>
          </a:prstGeom>
          <a:noFill/>
        </p:spPr>
        <p:txBody>
          <a:bodyPr wrap="square" rtlCol="0">
            <a:spAutoFit/>
          </a:bodyPr>
          <a:lstStyle/>
          <a:p>
            <a:r>
              <a:rPr lang="en-US" sz="1500" dirty="0" smtClean="0"/>
              <a:t>At 30 psi pressure, the cellular concrete was reduced in height to 9 inches</a:t>
            </a:r>
            <a:endParaRPr lang="en-US" sz="1500" dirty="0"/>
          </a:p>
        </p:txBody>
      </p:sp>
      <p:cxnSp>
        <p:nvCxnSpPr>
          <p:cNvPr id="8" name="Straight Arrow Connector 7"/>
          <p:cNvCxnSpPr/>
          <p:nvPr/>
        </p:nvCxnSpPr>
        <p:spPr>
          <a:xfrm flipH="1">
            <a:off x="2514600" y="3733800"/>
            <a:ext cx="6096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124200" y="3733800"/>
            <a:ext cx="0" cy="2209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800600" y="5638800"/>
            <a:ext cx="2743200" cy="784830"/>
          </a:xfrm>
          <a:prstGeom prst="rect">
            <a:avLst/>
          </a:prstGeom>
          <a:noFill/>
        </p:spPr>
        <p:txBody>
          <a:bodyPr wrap="square" rtlCol="0">
            <a:spAutoFit/>
          </a:bodyPr>
          <a:lstStyle/>
          <a:p>
            <a:r>
              <a:rPr lang="en-US" sz="1500" dirty="0" smtClean="0"/>
              <a:t>*Note there was no visible release of air or water from the cellular concrete after the test. </a:t>
            </a:r>
            <a:endParaRPr lang="en-US" sz="1500" dirty="0"/>
          </a:p>
        </p:txBody>
      </p:sp>
      <p:sp>
        <p:nvSpPr>
          <p:cNvPr id="14" name="Oval 13"/>
          <p:cNvSpPr/>
          <p:nvPr/>
        </p:nvSpPr>
        <p:spPr>
          <a:xfrm>
            <a:off x="6629400" y="3124200"/>
            <a:ext cx="457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23824" y="6458976"/>
            <a:ext cx="2466975" cy="369332"/>
          </a:xfrm>
          <a:prstGeom prst="rect">
            <a:avLst/>
          </a:prstGeom>
          <a:noFill/>
        </p:spPr>
        <p:txBody>
          <a:bodyPr wrap="square" rtlCol="0">
            <a:spAutoFit/>
          </a:bodyPr>
          <a:lstStyle/>
          <a:p>
            <a:r>
              <a:rPr lang="en-US" sz="900" dirty="0" smtClean="0"/>
              <a:t>*Information provided by </a:t>
            </a:r>
          </a:p>
          <a:p>
            <a:r>
              <a:rPr lang="en-US" sz="900" dirty="0" err="1" smtClean="0"/>
              <a:t>Ardaman</a:t>
            </a:r>
            <a:r>
              <a:rPr lang="en-US" sz="900" dirty="0" smtClean="0"/>
              <a:t> &amp; Associates, Inc. Tampa, FL</a:t>
            </a:r>
            <a:endParaRPr lang="en-US" sz="900" dirty="0"/>
          </a:p>
        </p:txBody>
      </p:sp>
    </p:spTree>
    <p:extLst>
      <p:ext uri="{BB962C8B-B14F-4D97-AF65-F5344CB8AC3E}">
        <p14:creationId xmlns:p14="http://schemas.microsoft.com/office/powerpoint/2010/main" val="17383359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Foam technology has made huge advancements with stable bubble technology For Grouting Applications</a:t>
            </a:r>
            <a:endParaRPr lang="en-US" dirty="0"/>
          </a:p>
        </p:txBody>
      </p:sp>
      <p:sp>
        <p:nvSpPr>
          <p:cNvPr id="3" name="Content Placeholder 2"/>
          <p:cNvSpPr>
            <a:spLocks noGrp="1"/>
          </p:cNvSpPr>
          <p:nvPr>
            <p:ph sz="quarter" idx="1"/>
          </p:nvPr>
        </p:nvSpPr>
        <p:spPr>
          <a:xfrm>
            <a:off x="76200" y="1908048"/>
            <a:ext cx="3810000" cy="4873752"/>
          </a:xfrm>
        </p:spPr>
        <p:txBody>
          <a:bodyPr/>
          <a:lstStyle/>
          <a:p>
            <a:r>
              <a:rPr lang="en-US" u="sng" dirty="0" smtClean="0"/>
              <a:t>Typical Foams</a:t>
            </a:r>
          </a:p>
          <a:p>
            <a:pPr lvl="1"/>
            <a:r>
              <a:rPr lang="en-US" dirty="0"/>
              <a:t>3</a:t>
            </a:r>
            <a:r>
              <a:rPr lang="en-US" dirty="0" smtClean="0"/>
              <a:t> foot lift thickness</a:t>
            </a:r>
          </a:p>
          <a:p>
            <a:pPr lvl="1"/>
            <a:r>
              <a:rPr lang="en-US" dirty="0" smtClean="0"/>
              <a:t>Pumping Distance limited to 5,000 feet  maximum</a:t>
            </a:r>
          </a:p>
          <a:p>
            <a:pPr lvl="1"/>
            <a:r>
              <a:rPr lang="en-US" dirty="0" smtClean="0"/>
              <a:t>Closed Cell</a:t>
            </a:r>
          </a:p>
          <a:p>
            <a:pPr lvl="1"/>
            <a:r>
              <a:rPr lang="en-US" dirty="0" smtClean="0"/>
              <a:t>Slump 8 inches up</a:t>
            </a:r>
          </a:p>
          <a:p>
            <a:pPr lvl="1"/>
            <a:r>
              <a:rPr lang="en-US" dirty="0" smtClean="0"/>
              <a:t>Fly Ash Limited</a:t>
            </a:r>
          </a:p>
        </p:txBody>
      </p:sp>
      <p:sp>
        <p:nvSpPr>
          <p:cNvPr id="4" name="Content Placeholder 2"/>
          <p:cNvSpPr txBox="1">
            <a:spLocks/>
          </p:cNvSpPr>
          <p:nvPr/>
        </p:nvSpPr>
        <p:spPr>
          <a:xfrm>
            <a:off x="3276600" y="1908048"/>
            <a:ext cx="5867400" cy="487375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pitchFamily="2" charset="2"/>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pitchFamily="2" charset="2"/>
              <a:buChar char="Ø"/>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u="sng" dirty="0" smtClean="0"/>
              <a:t>Advanced Engineered Foam Technology</a:t>
            </a:r>
          </a:p>
          <a:p>
            <a:pPr lvl="1"/>
            <a:r>
              <a:rPr lang="en-US" dirty="0" smtClean="0"/>
              <a:t>8-20 foot lift thickness</a:t>
            </a:r>
          </a:p>
          <a:p>
            <a:pPr lvl="1"/>
            <a:r>
              <a:rPr lang="en-US" dirty="0" smtClean="0"/>
              <a:t>Pumping Distance  increased to more than 15,000 feet </a:t>
            </a:r>
          </a:p>
          <a:p>
            <a:pPr lvl="1"/>
            <a:r>
              <a:rPr lang="en-US" dirty="0" smtClean="0"/>
              <a:t>Closed / Open Cell</a:t>
            </a:r>
          </a:p>
          <a:p>
            <a:pPr lvl="1"/>
            <a:r>
              <a:rPr lang="en-US" dirty="0" smtClean="0"/>
              <a:t>Slump 2 inches up</a:t>
            </a:r>
          </a:p>
          <a:p>
            <a:pPr lvl="1"/>
            <a:r>
              <a:rPr lang="en-US" dirty="0" smtClean="0"/>
              <a:t>Higher Fly </a:t>
            </a:r>
            <a:r>
              <a:rPr lang="en-US" dirty="0"/>
              <a:t>A</a:t>
            </a:r>
            <a:r>
              <a:rPr lang="en-US" dirty="0" smtClean="0"/>
              <a:t>sh usage</a:t>
            </a:r>
          </a:p>
          <a:p>
            <a:pPr lvl="1"/>
            <a:r>
              <a:rPr lang="en-US" dirty="0" smtClean="0"/>
              <a:t>Increased stability</a:t>
            </a:r>
          </a:p>
          <a:p>
            <a:pPr lvl="1"/>
            <a:endParaRPr lang="en-US" dirty="0" smtClean="0"/>
          </a:p>
        </p:txBody>
      </p:sp>
    </p:spTree>
    <p:extLst>
      <p:ext uri="{BB962C8B-B14F-4D97-AF65-F5344CB8AC3E}">
        <p14:creationId xmlns:p14="http://schemas.microsoft.com/office/powerpoint/2010/main" val="39449689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4800" y="1600200"/>
            <a:ext cx="6781800" cy="12954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dirty="0" smtClean="0"/>
              <a:t>Grouting for Geotechnical      Applications</a:t>
            </a:r>
            <a:endParaRPr lang="en-US" dirty="0"/>
          </a:p>
        </p:txBody>
      </p:sp>
      <p:sp>
        <p:nvSpPr>
          <p:cNvPr id="3" name="Content Placeholder 2"/>
          <p:cNvSpPr>
            <a:spLocks noGrp="1"/>
          </p:cNvSpPr>
          <p:nvPr>
            <p:ph sz="quarter" idx="1"/>
          </p:nvPr>
        </p:nvSpPr>
        <p:spPr/>
        <p:txBody>
          <a:bodyPr/>
          <a:lstStyle/>
          <a:p>
            <a:r>
              <a:rPr lang="en-US" dirty="0" smtClean="0"/>
              <a:t>Annular Grout for Tunnels, Water &amp; Sewer </a:t>
            </a:r>
            <a:r>
              <a:rPr lang="en-US" dirty="0"/>
              <a:t>L</a:t>
            </a:r>
            <a:r>
              <a:rPr lang="en-US" dirty="0" smtClean="0"/>
              <a:t>ines</a:t>
            </a:r>
          </a:p>
          <a:p>
            <a:r>
              <a:rPr lang="en-US" dirty="0" smtClean="0"/>
              <a:t>Tunnel Arch </a:t>
            </a:r>
            <a:r>
              <a:rPr lang="en-US" dirty="0"/>
              <a:t>B</a:t>
            </a:r>
            <a:r>
              <a:rPr lang="en-US" dirty="0" smtClean="0"/>
              <a:t>ackfill</a:t>
            </a:r>
          </a:p>
          <a:p>
            <a:r>
              <a:rPr lang="en-US" dirty="0" smtClean="0"/>
              <a:t>Tunnel Backfill and Annular </a:t>
            </a:r>
            <a:r>
              <a:rPr lang="en-US" dirty="0"/>
              <a:t>F</a:t>
            </a:r>
            <a:r>
              <a:rPr lang="en-US" dirty="0" smtClean="0"/>
              <a:t>ills</a:t>
            </a:r>
          </a:p>
          <a:p>
            <a:r>
              <a:rPr lang="en-US" dirty="0"/>
              <a:t>Subgrade Modification</a:t>
            </a:r>
          </a:p>
          <a:p>
            <a:r>
              <a:rPr lang="en-US" dirty="0" smtClean="0"/>
              <a:t>Fill Underground Tanks &amp; Pipelines</a:t>
            </a:r>
          </a:p>
          <a:p>
            <a:r>
              <a:rPr lang="en-US" dirty="0" smtClean="0"/>
              <a:t>Fill for Abandoned Mines</a:t>
            </a:r>
          </a:p>
          <a:p>
            <a:r>
              <a:rPr lang="en-US" dirty="0" err="1" smtClean="0"/>
              <a:t>Tremie</a:t>
            </a:r>
            <a:r>
              <a:rPr lang="en-US" dirty="0" smtClean="0"/>
              <a:t> Applications</a:t>
            </a:r>
          </a:p>
          <a:p>
            <a:r>
              <a:rPr lang="en-US" dirty="0" smtClean="0"/>
              <a:t>Bridge Approach &amp; Landslip Repair</a:t>
            </a:r>
          </a:p>
          <a:p>
            <a:r>
              <a:rPr lang="en-US" dirty="0" smtClean="0"/>
              <a:t>Retaining Wall Backfills</a:t>
            </a:r>
          </a:p>
          <a:p>
            <a:endParaRPr lang="en-US" dirty="0"/>
          </a:p>
        </p:txBody>
      </p:sp>
    </p:spTree>
    <p:extLst>
      <p:ext uri="{BB962C8B-B14F-4D97-AF65-F5344CB8AC3E}">
        <p14:creationId xmlns:p14="http://schemas.microsoft.com/office/powerpoint/2010/main" val="400923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Cellular concrete is an ideal solution for annular and tunnel backfill</a:t>
            </a:r>
            <a:endParaRPr lang="en-US" dirty="0"/>
          </a:p>
        </p:txBody>
      </p:sp>
      <p:pic>
        <p:nvPicPr>
          <p:cNvPr id="4" name="Picture 2"/>
          <p:cNvPicPr>
            <a:picLocks noChangeAspect="1" noChangeArrowheads="1"/>
          </p:cNvPicPr>
          <p:nvPr/>
        </p:nvPicPr>
        <p:blipFill>
          <a:blip r:embed="rId2" cstate="print">
            <a:lum bright="24000"/>
            <a:extLst>
              <a:ext uri="{28A0092B-C50C-407E-A947-70E740481C1C}">
                <a14:useLocalDpi xmlns:a14="http://schemas.microsoft.com/office/drawing/2010/main" val="0"/>
              </a:ext>
            </a:extLst>
          </a:blip>
          <a:srcRect/>
          <a:stretch>
            <a:fillRect/>
          </a:stretch>
        </p:blipFill>
        <p:spPr bwMode="auto">
          <a:xfrm>
            <a:off x="5105400" y="1666100"/>
            <a:ext cx="3048000" cy="191117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70702" y="1661984"/>
            <a:ext cx="41148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Highly </a:t>
            </a:r>
            <a:r>
              <a:rPr lang="en-US" dirty="0" err="1" smtClean="0"/>
              <a:t>flowable</a:t>
            </a:r>
            <a:r>
              <a:rPr lang="en-US" dirty="0" smtClean="0"/>
              <a:t> material able to completely fill annular space</a:t>
            </a:r>
            <a:endParaRPr lang="en-US" dirty="0"/>
          </a:p>
        </p:txBody>
      </p:sp>
      <p:sp>
        <p:nvSpPr>
          <p:cNvPr id="6" name="Rounded Rectangle 5"/>
          <p:cNvSpPr/>
          <p:nvPr/>
        </p:nvSpPr>
        <p:spPr>
          <a:xfrm>
            <a:off x="370702" y="2503067"/>
            <a:ext cx="41148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Lightweight and easily pumped long distances at low pressures</a:t>
            </a:r>
            <a:endParaRPr lang="en-US" dirty="0"/>
          </a:p>
        </p:txBody>
      </p:sp>
      <p:sp>
        <p:nvSpPr>
          <p:cNvPr id="7" name="Rounded Rectangle 6"/>
          <p:cNvSpPr/>
          <p:nvPr/>
        </p:nvSpPr>
        <p:spPr>
          <a:xfrm>
            <a:off x="370702" y="3344150"/>
            <a:ext cx="41148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Will not float pipe or damage liner for </a:t>
            </a:r>
            <a:r>
              <a:rPr lang="en-US" dirty="0" err="1" smtClean="0"/>
              <a:t>sliplining</a:t>
            </a:r>
            <a:endParaRPr lang="en-US" dirty="0"/>
          </a:p>
        </p:txBody>
      </p:sp>
      <p:sp>
        <p:nvSpPr>
          <p:cNvPr id="8" name="Rounded Rectangle 7"/>
          <p:cNvSpPr/>
          <p:nvPr/>
        </p:nvSpPr>
        <p:spPr>
          <a:xfrm>
            <a:off x="370702" y="5026316"/>
            <a:ext cx="41148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Shrinkage of less than 0.3%</a:t>
            </a:r>
            <a:endParaRPr lang="en-US" dirty="0"/>
          </a:p>
        </p:txBody>
      </p:sp>
      <p:sp>
        <p:nvSpPr>
          <p:cNvPr id="9" name="Rounded Rectangle 8"/>
          <p:cNvSpPr/>
          <p:nvPr/>
        </p:nvSpPr>
        <p:spPr>
          <a:xfrm>
            <a:off x="370702" y="5867400"/>
            <a:ext cx="41148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Quick and Easy Installation</a:t>
            </a:r>
          </a:p>
          <a:p>
            <a:pPr algn="ctr"/>
            <a:r>
              <a:rPr lang="en-US" dirty="0" smtClean="0"/>
              <a:t>Environmentally Safe</a:t>
            </a:r>
            <a:endParaRPr lang="en-US" dirty="0"/>
          </a:p>
        </p:txBody>
      </p:sp>
      <p:sp>
        <p:nvSpPr>
          <p:cNvPr id="10" name="Rounded Rectangle 9"/>
          <p:cNvSpPr/>
          <p:nvPr/>
        </p:nvSpPr>
        <p:spPr>
          <a:xfrm>
            <a:off x="370702" y="4185233"/>
            <a:ext cx="41148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Strength and density can be customized to project requirements</a:t>
            </a:r>
            <a:endParaRPr lang="en-US" dirty="0"/>
          </a:p>
        </p:txBody>
      </p:sp>
      <p:sp>
        <p:nvSpPr>
          <p:cNvPr id="11" name="TextBox 10"/>
          <p:cNvSpPr txBox="1"/>
          <p:nvPr/>
        </p:nvSpPr>
        <p:spPr>
          <a:xfrm>
            <a:off x="4991100" y="3646717"/>
            <a:ext cx="3276600" cy="461665"/>
          </a:xfrm>
          <a:prstGeom prst="rect">
            <a:avLst/>
          </a:prstGeom>
          <a:noFill/>
        </p:spPr>
        <p:txBody>
          <a:bodyPr wrap="square" rtlCol="0">
            <a:spAutoFit/>
          </a:bodyPr>
          <a:lstStyle/>
          <a:p>
            <a:r>
              <a:rPr lang="en-US" sz="1200" dirty="0" smtClean="0"/>
              <a:t>Cellular Concrete has been pumped over 700 feet vertically and over 15,000 feet horizontally</a:t>
            </a:r>
            <a:endParaRPr lang="en-US" sz="1200" dirty="0"/>
          </a:p>
        </p:txBody>
      </p:sp>
      <p:pic>
        <p:nvPicPr>
          <p:cNvPr id="12" name="Content Placeholder 4"/>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t="11553"/>
          <a:stretch/>
        </p:blipFill>
        <p:spPr>
          <a:xfrm>
            <a:off x="4572000" y="4108382"/>
            <a:ext cx="2514600" cy="1720536"/>
          </a:xfrm>
          <a:prstGeom prst="rect">
            <a:avLst/>
          </a:prstGeom>
          <a:ln w="28575">
            <a:solidFill>
              <a:schemeClr val="tx1"/>
            </a:solidFill>
          </a:ln>
        </p:spPr>
      </p:pic>
      <p:pic>
        <p:nvPicPr>
          <p:cNvPr id="13"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6612924" y="5181600"/>
            <a:ext cx="2423984" cy="1616178"/>
          </a:xfrm>
          <a:ln w="28575">
            <a:solidFill>
              <a:schemeClr val="tx1"/>
            </a:solidFill>
          </a:ln>
        </p:spPr>
      </p:pic>
      <p:sp>
        <p:nvSpPr>
          <p:cNvPr id="14" name="TextBox 13"/>
          <p:cNvSpPr txBox="1"/>
          <p:nvPr/>
        </p:nvSpPr>
        <p:spPr>
          <a:xfrm>
            <a:off x="4724400" y="5903267"/>
            <a:ext cx="1828800" cy="461665"/>
          </a:xfrm>
          <a:prstGeom prst="rect">
            <a:avLst/>
          </a:prstGeom>
          <a:noFill/>
        </p:spPr>
        <p:txBody>
          <a:bodyPr wrap="square" rtlCol="0">
            <a:spAutoFit/>
          </a:bodyPr>
          <a:lstStyle/>
          <a:p>
            <a:r>
              <a:rPr lang="en-US" sz="1200" dirty="0" smtClean="0"/>
              <a:t>Can accommodate any diameter pipe</a:t>
            </a:r>
            <a:endParaRPr lang="en-US" sz="1200" dirty="0"/>
          </a:p>
        </p:txBody>
      </p:sp>
    </p:spTree>
    <p:extLst>
      <p:ext uri="{BB962C8B-B14F-4D97-AF65-F5344CB8AC3E}">
        <p14:creationId xmlns:p14="http://schemas.microsoft.com/office/powerpoint/2010/main" val="1283811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4800" y="2895600"/>
            <a:ext cx="6934200" cy="5334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dirty="0" smtClean="0"/>
              <a:t>Grouting for Geotechnical Applications</a:t>
            </a:r>
            <a:endParaRPr lang="en-US" dirty="0"/>
          </a:p>
        </p:txBody>
      </p:sp>
      <p:sp>
        <p:nvSpPr>
          <p:cNvPr id="3" name="Content Placeholder 2"/>
          <p:cNvSpPr>
            <a:spLocks noGrp="1"/>
          </p:cNvSpPr>
          <p:nvPr>
            <p:ph sz="quarter" idx="1"/>
          </p:nvPr>
        </p:nvSpPr>
        <p:spPr/>
        <p:txBody>
          <a:bodyPr/>
          <a:lstStyle/>
          <a:p>
            <a:r>
              <a:rPr lang="en-US" dirty="0" smtClean="0"/>
              <a:t>Annular Grout for Tunnels, Water &amp; Sewer </a:t>
            </a:r>
            <a:r>
              <a:rPr lang="en-US" dirty="0"/>
              <a:t>L</a:t>
            </a:r>
            <a:r>
              <a:rPr lang="en-US" dirty="0" smtClean="0"/>
              <a:t>ines</a:t>
            </a:r>
          </a:p>
          <a:p>
            <a:r>
              <a:rPr lang="en-US" dirty="0" smtClean="0"/>
              <a:t>Tunnel Arch </a:t>
            </a:r>
            <a:r>
              <a:rPr lang="en-US" dirty="0"/>
              <a:t>B</a:t>
            </a:r>
            <a:r>
              <a:rPr lang="en-US" dirty="0" smtClean="0"/>
              <a:t>ackfill</a:t>
            </a:r>
          </a:p>
          <a:p>
            <a:r>
              <a:rPr lang="en-US" dirty="0" smtClean="0"/>
              <a:t>Tunnel Backfill and Annular </a:t>
            </a:r>
            <a:r>
              <a:rPr lang="en-US" dirty="0"/>
              <a:t>F</a:t>
            </a:r>
            <a:r>
              <a:rPr lang="en-US" dirty="0" smtClean="0"/>
              <a:t>ills</a:t>
            </a:r>
          </a:p>
          <a:p>
            <a:r>
              <a:rPr lang="en-US" dirty="0" smtClean="0"/>
              <a:t>Subgrade Modification</a:t>
            </a:r>
          </a:p>
          <a:p>
            <a:r>
              <a:rPr lang="en-US" dirty="0" smtClean="0"/>
              <a:t>Fill Underground Tanks &amp; Pipelines</a:t>
            </a:r>
          </a:p>
          <a:p>
            <a:r>
              <a:rPr lang="en-US" dirty="0" smtClean="0"/>
              <a:t>Fill for Abandoned Mines</a:t>
            </a:r>
          </a:p>
          <a:p>
            <a:r>
              <a:rPr lang="en-US" dirty="0" err="1" smtClean="0"/>
              <a:t>Tremie</a:t>
            </a:r>
            <a:r>
              <a:rPr lang="en-US" dirty="0" smtClean="0"/>
              <a:t> Applications</a:t>
            </a:r>
          </a:p>
          <a:p>
            <a:r>
              <a:rPr lang="en-US" dirty="0" smtClean="0"/>
              <a:t>Bridge Approach &amp; Landslip Repair</a:t>
            </a:r>
          </a:p>
          <a:p>
            <a:r>
              <a:rPr lang="en-US" dirty="0" smtClean="0"/>
              <a:t>Retaining Wall Backfills</a:t>
            </a:r>
          </a:p>
          <a:p>
            <a:endParaRPr lang="en-US" dirty="0"/>
          </a:p>
        </p:txBody>
      </p:sp>
    </p:spTree>
    <p:extLst>
      <p:ext uri="{BB962C8B-B14F-4D97-AF65-F5344CB8AC3E}">
        <p14:creationId xmlns:p14="http://schemas.microsoft.com/office/powerpoint/2010/main" val="3621048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Use cellular </a:t>
            </a:r>
            <a:r>
              <a:rPr lang="en-US" dirty="0"/>
              <a:t>c</a:t>
            </a:r>
            <a:r>
              <a:rPr lang="en-US" dirty="0" smtClean="0"/>
              <a:t>oncrete for subgrade modification when existing soils are undesirable</a:t>
            </a:r>
            <a:endParaRPr lang="en-US" dirty="0"/>
          </a:p>
        </p:txBody>
      </p:sp>
      <p:sp>
        <p:nvSpPr>
          <p:cNvPr id="4" name="TextBox 3"/>
          <p:cNvSpPr txBox="1"/>
          <p:nvPr/>
        </p:nvSpPr>
        <p:spPr>
          <a:xfrm>
            <a:off x="304800" y="1796534"/>
            <a:ext cx="3066737" cy="369332"/>
          </a:xfrm>
          <a:prstGeom prst="rect">
            <a:avLst/>
          </a:prstGeom>
          <a:noFill/>
        </p:spPr>
        <p:txBody>
          <a:bodyPr wrap="none" rtlCol="0">
            <a:spAutoFit/>
          </a:bodyPr>
          <a:lstStyle/>
          <a:p>
            <a:r>
              <a:rPr lang="en-US" dirty="0" smtClean="0"/>
              <a:t>Cellular Concrete Advantages</a:t>
            </a:r>
            <a:endParaRPr lang="en-US" dirty="0"/>
          </a:p>
        </p:txBody>
      </p:sp>
      <p:sp>
        <p:nvSpPr>
          <p:cNvPr id="5" name="Rounded Rectangle 4"/>
          <p:cNvSpPr/>
          <p:nvPr/>
        </p:nvSpPr>
        <p:spPr>
          <a:xfrm>
            <a:off x="304799" y="2242751"/>
            <a:ext cx="4199239"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Reduce </a:t>
            </a:r>
            <a:r>
              <a:rPr lang="en-US" sz="1500" dirty="0">
                <a:solidFill>
                  <a:schemeClr val="tx1"/>
                </a:solidFill>
              </a:rPr>
              <a:t>V</a:t>
            </a:r>
            <a:r>
              <a:rPr lang="en-US" sz="1500" dirty="0" smtClean="0">
                <a:solidFill>
                  <a:schemeClr val="tx1"/>
                </a:solidFill>
              </a:rPr>
              <a:t>ertical Dead Loads</a:t>
            </a:r>
            <a:endParaRPr lang="en-US" sz="1500" dirty="0">
              <a:solidFill>
                <a:schemeClr val="tx1"/>
              </a:solidFill>
            </a:endParaRPr>
          </a:p>
        </p:txBody>
      </p:sp>
      <p:sp>
        <p:nvSpPr>
          <p:cNvPr id="6" name="Rounded Rectangle 5"/>
          <p:cNvSpPr/>
          <p:nvPr/>
        </p:nvSpPr>
        <p:spPr>
          <a:xfrm>
            <a:off x="304800" y="2845761"/>
            <a:ext cx="4199239"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Increase Strength/Stability with Minimal </a:t>
            </a:r>
            <a:r>
              <a:rPr lang="en-US" sz="1500" dirty="0">
                <a:solidFill>
                  <a:schemeClr val="tx1"/>
                </a:solidFill>
              </a:rPr>
              <a:t>W</a:t>
            </a:r>
            <a:r>
              <a:rPr lang="en-US" sz="1500" dirty="0" smtClean="0">
                <a:solidFill>
                  <a:schemeClr val="tx1"/>
                </a:solidFill>
              </a:rPr>
              <a:t>eight </a:t>
            </a:r>
            <a:endParaRPr lang="en-US" sz="1500" dirty="0">
              <a:solidFill>
                <a:schemeClr val="tx1"/>
              </a:solidFill>
            </a:endParaRPr>
          </a:p>
        </p:txBody>
      </p:sp>
      <p:sp>
        <p:nvSpPr>
          <p:cNvPr id="7" name="Rounded Rectangle 6"/>
          <p:cNvSpPr/>
          <p:nvPr/>
        </p:nvSpPr>
        <p:spPr>
          <a:xfrm>
            <a:off x="304800" y="3448771"/>
            <a:ext cx="4199239"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Insulating</a:t>
            </a:r>
            <a:endParaRPr lang="en-US" sz="1500" dirty="0">
              <a:solidFill>
                <a:schemeClr val="tx1"/>
              </a:solidFill>
            </a:endParaRPr>
          </a:p>
        </p:txBody>
      </p:sp>
      <p:sp>
        <p:nvSpPr>
          <p:cNvPr id="8" name="Rounded Rectangle 7"/>
          <p:cNvSpPr/>
          <p:nvPr/>
        </p:nvSpPr>
        <p:spPr>
          <a:xfrm>
            <a:off x="304797" y="4051781"/>
            <a:ext cx="4199239"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Improve Seismic </a:t>
            </a:r>
            <a:r>
              <a:rPr lang="en-US" sz="1500" dirty="0">
                <a:solidFill>
                  <a:schemeClr val="tx1"/>
                </a:solidFill>
              </a:rPr>
              <a:t>S</a:t>
            </a:r>
            <a:r>
              <a:rPr lang="en-US" sz="1500" dirty="0" smtClean="0">
                <a:solidFill>
                  <a:schemeClr val="tx1"/>
                </a:solidFill>
              </a:rPr>
              <a:t>tability</a:t>
            </a:r>
            <a:endParaRPr lang="en-US" sz="1500" dirty="0">
              <a:solidFill>
                <a:schemeClr val="tx1"/>
              </a:solidFill>
            </a:endParaRPr>
          </a:p>
        </p:txBody>
      </p:sp>
      <p:sp>
        <p:nvSpPr>
          <p:cNvPr id="9" name="Rounded Rectangle 8"/>
          <p:cNvSpPr/>
          <p:nvPr/>
        </p:nvSpPr>
        <p:spPr>
          <a:xfrm>
            <a:off x="304797" y="4654791"/>
            <a:ext cx="4199239"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Reduce </a:t>
            </a:r>
            <a:r>
              <a:rPr lang="en-US" sz="1500" dirty="0">
                <a:solidFill>
                  <a:schemeClr val="tx1"/>
                </a:solidFill>
              </a:rPr>
              <a:t>Settlement Potential</a:t>
            </a:r>
          </a:p>
        </p:txBody>
      </p:sp>
      <p:sp>
        <p:nvSpPr>
          <p:cNvPr id="10" name="Rounded Rectangle 9"/>
          <p:cNvSpPr/>
          <p:nvPr/>
        </p:nvSpPr>
        <p:spPr>
          <a:xfrm>
            <a:off x="304796" y="5257800"/>
            <a:ext cx="4199239"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Increase Bearing Capacity</a:t>
            </a:r>
            <a:endParaRPr lang="en-US" sz="1500" dirty="0">
              <a:solidFill>
                <a:schemeClr val="tx1"/>
              </a:solidFill>
            </a:endParaRPr>
          </a:p>
        </p:txBody>
      </p:sp>
      <p:pic>
        <p:nvPicPr>
          <p:cNvPr id="11" name="Picture 3" descr="scan001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593678"/>
            <a:ext cx="4022725" cy="264001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descr="scan001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353285"/>
            <a:ext cx="3200400" cy="236430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90600" y="6096000"/>
            <a:ext cx="3810000" cy="553998"/>
          </a:xfrm>
          <a:prstGeom prst="rect">
            <a:avLst/>
          </a:prstGeom>
          <a:noFill/>
        </p:spPr>
        <p:txBody>
          <a:bodyPr wrap="square" rtlCol="0">
            <a:spAutoFit/>
          </a:bodyPr>
          <a:lstStyle/>
          <a:p>
            <a:pPr algn="ctr"/>
            <a:r>
              <a:rPr lang="en-US" sz="1500" dirty="0" smtClean="0"/>
              <a:t>Lightweight cellular concrete for unstable soils at the Newark Airport</a:t>
            </a:r>
            <a:endParaRPr lang="en-US" sz="1500" dirty="0"/>
          </a:p>
        </p:txBody>
      </p:sp>
      <p:cxnSp>
        <p:nvCxnSpPr>
          <p:cNvPr id="14" name="Straight Arrow Connector 13"/>
          <p:cNvCxnSpPr/>
          <p:nvPr/>
        </p:nvCxnSpPr>
        <p:spPr>
          <a:xfrm flipV="1">
            <a:off x="4504039" y="6096000"/>
            <a:ext cx="753761" cy="76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504035" y="3962400"/>
            <a:ext cx="448965" cy="2209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9224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7772400" cy="1143000"/>
          </a:xfrm>
        </p:spPr>
        <p:txBody>
          <a:bodyPr>
            <a:normAutofit/>
          </a:bodyPr>
          <a:lstStyle/>
          <a:p>
            <a:r>
              <a:rPr lang="en-US" dirty="0" smtClean="0"/>
              <a:t>A brief </a:t>
            </a:r>
            <a:r>
              <a:rPr lang="en-US" dirty="0"/>
              <a:t>h</a:t>
            </a:r>
            <a:r>
              <a:rPr lang="en-US" dirty="0" smtClean="0"/>
              <a:t>istory of cellular </a:t>
            </a:r>
            <a:r>
              <a:rPr lang="en-US" dirty="0"/>
              <a:t>c</a:t>
            </a:r>
            <a:r>
              <a:rPr lang="en-US" dirty="0" smtClean="0"/>
              <a:t>oncrete</a:t>
            </a:r>
            <a:endParaRPr lang="en-US" dirty="0"/>
          </a:p>
        </p:txBody>
      </p:sp>
      <p:cxnSp>
        <p:nvCxnSpPr>
          <p:cNvPr id="6" name="Straight Connector 5"/>
          <p:cNvCxnSpPr/>
          <p:nvPr/>
        </p:nvCxnSpPr>
        <p:spPr>
          <a:xfrm>
            <a:off x="381000" y="3969603"/>
            <a:ext cx="78486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04800" y="3664803"/>
            <a:ext cx="914400" cy="646331"/>
          </a:xfrm>
          <a:prstGeom prst="rect">
            <a:avLst/>
          </a:prstGeom>
          <a:noFill/>
        </p:spPr>
        <p:txBody>
          <a:bodyPr wrap="square" rtlCol="0">
            <a:spAutoFit/>
          </a:bodyPr>
          <a:lstStyle/>
          <a:p>
            <a:r>
              <a:rPr lang="en-US" dirty="0" smtClean="0"/>
              <a:t>Early 1900’s</a:t>
            </a:r>
            <a:endParaRPr lang="en-US" dirty="0"/>
          </a:p>
        </p:txBody>
      </p:sp>
      <p:cxnSp>
        <p:nvCxnSpPr>
          <p:cNvPr id="9" name="Straight Arrow Connector 8"/>
          <p:cNvCxnSpPr/>
          <p:nvPr/>
        </p:nvCxnSpPr>
        <p:spPr>
          <a:xfrm>
            <a:off x="1066800" y="3131403"/>
            <a:ext cx="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33400" y="2485072"/>
            <a:ext cx="1676400" cy="646331"/>
          </a:xfrm>
          <a:prstGeom prst="rect">
            <a:avLst/>
          </a:prstGeom>
          <a:noFill/>
        </p:spPr>
        <p:txBody>
          <a:bodyPr wrap="square" rtlCol="0">
            <a:spAutoFit/>
          </a:bodyPr>
          <a:lstStyle/>
          <a:p>
            <a:r>
              <a:rPr lang="en-US" sz="1200" dirty="0" smtClean="0"/>
              <a:t>Invented in Sweden – used commercially across Scandinavia</a:t>
            </a:r>
            <a:endParaRPr lang="en-US" sz="1200" dirty="0"/>
          </a:p>
        </p:txBody>
      </p:sp>
      <p:sp>
        <p:nvSpPr>
          <p:cNvPr id="11" name="TextBox 10"/>
          <p:cNvSpPr txBox="1"/>
          <p:nvPr/>
        </p:nvSpPr>
        <p:spPr>
          <a:xfrm>
            <a:off x="1575486" y="3360003"/>
            <a:ext cx="1091514" cy="923330"/>
          </a:xfrm>
          <a:prstGeom prst="rect">
            <a:avLst/>
          </a:prstGeom>
          <a:noFill/>
        </p:spPr>
        <p:txBody>
          <a:bodyPr wrap="square" rtlCol="0">
            <a:spAutoFit/>
          </a:bodyPr>
          <a:lstStyle/>
          <a:p>
            <a:r>
              <a:rPr lang="en-US" dirty="0" smtClean="0"/>
              <a:t>End of WWII 1945</a:t>
            </a:r>
            <a:endParaRPr lang="en-US" dirty="0"/>
          </a:p>
        </p:txBody>
      </p:sp>
      <p:cxnSp>
        <p:nvCxnSpPr>
          <p:cNvPr id="14" name="Straight Arrow Connector 13"/>
          <p:cNvCxnSpPr/>
          <p:nvPr/>
        </p:nvCxnSpPr>
        <p:spPr>
          <a:xfrm flipV="1">
            <a:off x="2514600" y="4045803"/>
            <a:ext cx="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048000" y="3131403"/>
            <a:ext cx="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376616" y="2485072"/>
            <a:ext cx="1928684" cy="646331"/>
          </a:xfrm>
          <a:prstGeom prst="rect">
            <a:avLst/>
          </a:prstGeom>
          <a:noFill/>
        </p:spPr>
        <p:txBody>
          <a:bodyPr wrap="square" rtlCol="0">
            <a:spAutoFit/>
          </a:bodyPr>
          <a:lstStyle/>
          <a:p>
            <a:r>
              <a:rPr lang="en-US" sz="1200" dirty="0" smtClean="0"/>
              <a:t>Hydrolyzed, </a:t>
            </a:r>
            <a:r>
              <a:rPr lang="en-US" sz="1200" b="1" dirty="0" smtClean="0"/>
              <a:t>protein</a:t>
            </a:r>
            <a:r>
              <a:rPr lang="en-US" sz="1200" dirty="0" smtClean="0"/>
              <a:t>-based foam liquid concentrates introduced</a:t>
            </a:r>
            <a:endParaRPr lang="en-US" sz="1200" dirty="0"/>
          </a:p>
        </p:txBody>
      </p:sp>
      <p:sp>
        <p:nvSpPr>
          <p:cNvPr id="18" name="TextBox 17"/>
          <p:cNvSpPr txBox="1"/>
          <p:nvPr/>
        </p:nvSpPr>
        <p:spPr>
          <a:xfrm>
            <a:off x="1676400" y="4807803"/>
            <a:ext cx="1676400" cy="830997"/>
          </a:xfrm>
          <a:prstGeom prst="rect">
            <a:avLst/>
          </a:prstGeom>
          <a:noFill/>
        </p:spPr>
        <p:txBody>
          <a:bodyPr wrap="square" rtlCol="0">
            <a:spAutoFit/>
          </a:bodyPr>
          <a:lstStyle/>
          <a:p>
            <a:r>
              <a:rPr lang="en-US" sz="1200" dirty="0" smtClean="0"/>
              <a:t>Technology gained traction throughout Europe and much of the rest of the globe</a:t>
            </a:r>
            <a:endParaRPr lang="en-US" sz="1200" dirty="0"/>
          </a:p>
        </p:txBody>
      </p:sp>
      <p:cxnSp>
        <p:nvCxnSpPr>
          <p:cNvPr id="20" name="Straight Connector 19"/>
          <p:cNvCxnSpPr/>
          <p:nvPr/>
        </p:nvCxnSpPr>
        <p:spPr>
          <a:xfrm>
            <a:off x="914400" y="3969603"/>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209800" y="3969603"/>
            <a:ext cx="0" cy="762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625413" y="3941802"/>
            <a:ext cx="914400" cy="369332"/>
          </a:xfrm>
          <a:prstGeom prst="rect">
            <a:avLst/>
          </a:prstGeom>
          <a:noFill/>
        </p:spPr>
        <p:txBody>
          <a:bodyPr wrap="square" rtlCol="0">
            <a:spAutoFit/>
          </a:bodyPr>
          <a:lstStyle/>
          <a:p>
            <a:r>
              <a:rPr lang="en-US" dirty="0" smtClean="0"/>
              <a:t>1990’s</a:t>
            </a:r>
            <a:endParaRPr lang="en-US" dirty="0"/>
          </a:p>
        </p:txBody>
      </p:sp>
      <p:cxnSp>
        <p:nvCxnSpPr>
          <p:cNvPr id="23" name="Straight Arrow Connector 22"/>
          <p:cNvCxnSpPr/>
          <p:nvPr/>
        </p:nvCxnSpPr>
        <p:spPr>
          <a:xfrm>
            <a:off x="6362700" y="3144438"/>
            <a:ext cx="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691316" y="2498107"/>
            <a:ext cx="1928684" cy="646331"/>
          </a:xfrm>
          <a:prstGeom prst="rect">
            <a:avLst/>
          </a:prstGeom>
          <a:noFill/>
        </p:spPr>
        <p:txBody>
          <a:bodyPr wrap="square" rtlCol="0">
            <a:spAutoFit/>
          </a:bodyPr>
          <a:lstStyle/>
          <a:p>
            <a:r>
              <a:rPr lang="en-US" sz="1200" b="1" dirty="0" smtClean="0"/>
              <a:t>Synthetic</a:t>
            </a:r>
            <a:r>
              <a:rPr lang="en-US" sz="1200" dirty="0" smtClean="0"/>
              <a:t>-based foam liquid concentrated introduced</a:t>
            </a:r>
            <a:endParaRPr lang="en-US" sz="1200" dirty="0"/>
          </a:p>
        </p:txBody>
      </p:sp>
      <p:sp>
        <p:nvSpPr>
          <p:cNvPr id="25" name="TextBox 24"/>
          <p:cNvSpPr txBox="1"/>
          <p:nvPr/>
        </p:nvSpPr>
        <p:spPr>
          <a:xfrm>
            <a:off x="3581400" y="3131403"/>
            <a:ext cx="1828800" cy="600164"/>
          </a:xfrm>
          <a:prstGeom prst="rect">
            <a:avLst/>
          </a:prstGeom>
          <a:noFill/>
          <a:ln>
            <a:solidFill>
              <a:schemeClr val="accent1"/>
            </a:solidFill>
            <a:prstDash val="lgDash"/>
          </a:ln>
        </p:spPr>
        <p:txBody>
          <a:bodyPr wrap="square" rtlCol="0">
            <a:spAutoFit/>
          </a:bodyPr>
          <a:lstStyle/>
          <a:p>
            <a:r>
              <a:rPr lang="en-US" sz="1100" dirty="0" smtClean="0">
                <a:solidFill>
                  <a:srgbClr val="FF0000"/>
                </a:solidFill>
              </a:rPr>
              <a:t>Feature relatively stable air cells and acceptable density control</a:t>
            </a:r>
            <a:endParaRPr lang="en-US" sz="1100" dirty="0">
              <a:solidFill>
                <a:srgbClr val="FF0000"/>
              </a:solidFill>
            </a:endParaRPr>
          </a:p>
        </p:txBody>
      </p:sp>
      <p:sp>
        <p:nvSpPr>
          <p:cNvPr id="26" name="TextBox 25"/>
          <p:cNvSpPr txBox="1"/>
          <p:nvPr/>
        </p:nvSpPr>
        <p:spPr>
          <a:xfrm>
            <a:off x="6844613" y="2944325"/>
            <a:ext cx="1828800" cy="938719"/>
          </a:xfrm>
          <a:prstGeom prst="rect">
            <a:avLst/>
          </a:prstGeom>
          <a:noFill/>
          <a:ln>
            <a:solidFill>
              <a:schemeClr val="accent1"/>
            </a:solidFill>
            <a:prstDash val="lgDash"/>
          </a:ln>
        </p:spPr>
        <p:txBody>
          <a:bodyPr wrap="square" rtlCol="0">
            <a:spAutoFit/>
          </a:bodyPr>
          <a:lstStyle/>
          <a:p>
            <a:r>
              <a:rPr lang="en-US" sz="1100" dirty="0" smtClean="0">
                <a:solidFill>
                  <a:srgbClr val="FF0000"/>
                </a:solidFill>
              </a:rPr>
              <a:t>Feature highly-stable air cells with extended maximum life in the plastic state – excellent longevity and durability</a:t>
            </a:r>
            <a:endParaRPr lang="en-US" sz="1100" dirty="0">
              <a:solidFill>
                <a:srgbClr val="FF0000"/>
              </a:solidFill>
            </a:endParaRPr>
          </a:p>
        </p:txBody>
      </p:sp>
      <p:cxnSp>
        <p:nvCxnSpPr>
          <p:cNvPr id="28" name="Elbow Connector 27"/>
          <p:cNvCxnSpPr/>
          <p:nvPr/>
        </p:nvCxnSpPr>
        <p:spPr>
          <a:xfrm>
            <a:off x="3276600" y="3055203"/>
            <a:ext cx="304800" cy="228600"/>
          </a:xfrm>
          <a:prstGeom prst="bentConnector3">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Elbow Connector 29"/>
          <p:cNvCxnSpPr/>
          <p:nvPr/>
        </p:nvCxnSpPr>
        <p:spPr>
          <a:xfrm>
            <a:off x="6539813" y="2991360"/>
            <a:ext cx="304800" cy="228600"/>
          </a:xfrm>
          <a:prstGeom prst="bentConnector3">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7543800" y="4045803"/>
            <a:ext cx="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067814" y="4506795"/>
            <a:ext cx="2361171" cy="646331"/>
          </a:xfrm>
          <a:prstGeom prst="rect">
            <a:avLst/>
          </a:prstGeom>
          <a:noFill/>
        </p:spPr>
        <p:txBody>
          <a:bodyPr wrap="square" rtlCol="0">
            <a:spAutoFit/>
          </a:bodyPr>
          <a:lstStyle/>
          <a:p>
            <a:r>
              <a:rPr lang="en-US" sz="1200" dirty="0" smtClean="0"/>
              <a:t>Introduction of hybrid foam liquid concentrates – mixture of protein and synthetic ingredients</a:t>
            </a:r>
            <a:endParaRPr lang="en-US" sz="1200" dirty="0"/>
          </a:p>
        </p:txBody>
      </p:sp>
      <p:sp>
        <p:nvSpPr>
          <p:cNvPr id="33" name="TextBox 32"/>
          <p:cNvSpPr txBox="1"/>
          <p:nvPr/>
        </p:nvSpPr>
        <p:spPr>
          <a:xfrm>
            <a:off x="6715897" y="3974068"/>
            <a:ext cx="914400" cy="369332"/>
          </a:xfrm>
          <a:prstGeom prst="rect">
            <a:avLst/>
          </a:prstGeom>
          <a:noFill/>
        </p:spPr>
        <p:txBody>
          <a:bodyPr wrap="square" rtlCol="0">
            <a:spAutoFit/>
          </a:bodyPr>
          <a:lstStyle/>
          <a:p>
            <a:r>
              <a:rPr lang="en-US" dirty="0" smtClean="0"/>
              <a:t>2000’s</a:t>
            </a:r>
            <a:endParaRPr lang="en-US" dirty="0"/>
          </a:p>
        </p:txBody>
      </p:sp>
      <p:cxnSp>
        <p:nvCxnSpPr>
          <p:cNvPr id="34" name="Straight Connector 33"/>
          <p:cNvCxnSpPr/>
          <p:nvPr/>
        </p:nvCxnSpPr>
        <p:spPr>
          <a:xfrm>
            <a:off x="6248400" y="3962400"/>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391400" y="39797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p:cNvCxnSpPr>
            <a:endCxn id="32" idx="3"/>
          </p:cNvCxnSpPr>
          <p:nvPr/>
        </p:nvCxnSpPr>
        <p:spPr>
          <a:xfrm flipH="1">
            <a:off x="7428985" y="4731603"/>
            <a:ext cx="114815" cy="9835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8077200" y="4038600"/>
            <a:ext cx="0" cy="6930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844613" y="4731603"/>
            <a:ext cx="1232587" cy="1211997"/>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547193" y="5734035"/>
            <a:ext cx="2361171" cy="461665"/>
          </a:xfrm>
          <a:prstGeom prst="rect">
            <a:avLst/>
          </a:prstGeom>
          <a:noFill/>
        </p:spPr>
        <p:txBody>
          <a:bodyPr wrap="square" rtlCol="0">
            <a:spAutoFit/>
          </a:bodyPr>
          <a:lstStyle/>
          <a:p>
            <a:r>
              <a:rPr lang="en-US" sz="1200" dirty="0" smtClean="0"/>
              <a:t>Pervious Cellular Concrete Patent Approved</a:t>
            </a:r>
            <a:endParaRPr lang="en-US" sz="1200" dirty="0"/>
          </a:p>
        </p:txBody>
      </p:sp>
    </p:spTree>
    <p:extLst>
      <p:ext uri="{BB962C8B-B14F-4D97-AF65-F5344CB8AC3E}">
        <p14:creationId xmlns:p14="http://schemas.microsoft.com/office/powerpoint/2010/main" val="26023443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Cellular concrete used to replace unstable soils at the University of Connecticut</a:t>
            </a:r>
            <a:endParaRPr lang="en-US" dirty="0"/>
          </a:p>
        </p:txBody>
      </p:sp>
      <p:pic>
        <p:nvPicPr>
          <p:cNvPr id="4" name="Picture 2" descr="scan001001"/>
          <p:cNvPicPr>
            <a:picLocks noChangeAspect="1" noChangeArrowheads="1"/>
          </p:cNvPicPr>
          <p:nvPr/>
        </p:nvPicPr>
        <p:blipFill rotWithShape="1">
          <a:blip r:embed="rId2">
            <a:extLst>
              <a:ext uri="{28A0092B-C50C-407E-A947-70E740481C1C}">
                <a14:useLocalDpi xmlns:a14="http://schemas.microsoft.com/office/drawing/2010/main" val="0"/>
              </a:ext>
            </a:extLst>
          </a:blip>
          <a:srcRect t="20454" r="13535" b="3409"/>
          <a:stretch/>
        </p:blipFill>
        <p:spPr bwMode="auto">
          <a:xfrm>
            <a:off x="228600" y="1527628"/>
            <a:ext cx="5802087" cy="34036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3" descr="scan001001"/>
          <p:cNvPicPr>
            <a:picLocks noChangeAspect="1" noChangeArrowheads="1"/>
          </p:cNvPicPr>
          <p:nvPr/>
        </p:nvPicPr>
        <p:blipFill rotWithShape="1">
          <a:blip r:embed="rId3">
            <a:extLst>
              <a:ext uri="{28A0092B-C50C-407E-A947-70E740481C1C}">
                <a14:useLocalDpi xmlns:a14="http://schemas.microsoft.com/office/drawing/2010/main" val="0"/>
              </a:ext>
            </a:extLst>
          </a:blip>
          <a:srcRect b="37633"/>
          <a:stretch/>
        </p:blipFill>
        <p:spPr bwMode="auto">
          <a:xfrm>
            <a:off x="5638800" y="1527628"/>
            <a:ext cx="3052763" cy="209005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3400" y="5257800"/>
            <a:ext cx="7189661" cy="1754326"/>
          </a:xfrm>
          <a:prstGeom prst="rect">
            <a:avLst/>
          </a:prstGeom>
          <a:noFill/>
        </p:spPr>
        <p:txBody>
          <a:bodyPr wrap="none" rtlCol="0">
            <a:spAutoFit/>
          </a:bodyPr>
          <a:lstStyle/>
          <a:p>
            <a:pPr marL="285750" indent="-285750">
              <a:buFont typeface="Wingdings" pitchFamily="2" charset="2"/>
              <a:buChar char="Ø"/>
            </a:pPr>
            <a:r>
              <a:rPr lang="en-US" dirty="0" smtClean="0"/>
              <a:t>Football stadium constructed on a landfill site with unstable soils</a:t>
            </a:r>
          </a:p>
          <a:p>
            <a:pPr marL="285750" indent="-285750">
              <a:buFont typeface="Wingdings" pitchFamily="2" charset="2"/>
              <a:buChar char="Ø"/>
            </a:pPr>
            <a:r>
              <a:rPr lang="en-US" dirty="0"/>
              <a:t>Lightweight Cellular Concrete sub-base equally distributed the </a:t>
            </a:r>
            <a:r>
              <a:rPr lang="en-US" dirty="0" smtClean="0"/>
              <a:t>loads</a:t>
            </a:r>
          </a:p>
          <a:p>
            <a:pPr marL="285750" indent="-285750">
              <a:buFont typeface="Wingdings" pitchFamily="2" charset="2"/>
              <a:buChar char="Ø"/>
            </a:pPr>
            <a:r>
              <a:rPr lang="en-US" dirty="0"/>
              <a:t>40,000 </a:t>
            </a:r>
            <a:r>
              <a:rPr lang="en-US" dirty="0" err="1"/>
              <a:t>yds</a:t>
            </a:r>
            <a:r>
              <a:rPr lang="en-US" dirty="0"/>
              <a:t> of 35pcf material placed </a:t>
            </a:r>
            <a:r>
              <a:rPr lang="en-US" dirty="0" smtClean="0"/>
              <a:t>at 150 cy per hour</a:t>
            </a:r>
            <a:endParaRPr lang="en-US" dirty="0"/>
          </a:p>
          <a:p>
            <a:pPr marL="285750" indent="-285750">
              <a:buFont typeface="Wingdings" pitchFamily="2" charset="2"/>
              <a:buChar char="Ø"/>
            </a:pPr>
            <a:endParaRPr lang="en-US" dirty="0"/>
          </a:p>
          <a:p>
            <a:pPr marL="285750" indent="-285750">
              <a:buFont typeface="Wingdings" pitchFamily="2" charset="2"/>
              <a:buChar char="Ø"/>
            </a:pPr>
            <a:endParaRPr lang="en-US" dirty="0" smtClean="0"/>
          </a:p>
          <a:p>
            <a:pPr marL="285750" indent="-285750">
              <a:buFont typeface="Wingdings" pitchFamily="2" charset="2"/>
              <a:buChar char="Ø"/>
            </a:pPr>
            <a:endParaRPr lang="en-US" dirty="0" smtClean="0"/>
          </a:p>
        </p:txBody>
      </p:sp>
    </p:spTree>
    <p:extLst>
      <p:ext uri="{BB962C8B-B14F-4D97-AF65-F5344CB8AC3E}">
        <p14:creationId xmlns:p14="http://schemas.microsoft.com/office/powerpoint/2010/main" val="15734923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4267200"/>
            <a:ext cx="6781800" cy="5334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dirty="0" smtClean="0"/>
              <a:t>Grouting for Geotechnical Applications</a:t>
            </a:r>
            <a:endParaRPr lang="en-US" dirty="0"/>
          </a:p>
        </p:txBody>
      </p:sp>
      <p:sp>
        <p:nvSpPr>
          <p:cNvPr id="3" name="Content Placeholder 2"/>
          <p:cNvSpPr>
            <a:spLocks noGrp="1"/>
          </p:cNvSpPr>
          <p:nvPr>
            <p:ph sz="quarter" idx="1"/>
          </p:nvPr>
        </p:nvSpPr>
        <p:spPr/>
        <p:txBody>
          <a:bodyPr/>
          <a:lstStyle/>
          <a:p>
            <a:r>
              <a:rPr lang="en-US" dirty="0" smtClean="0"/>
              <a:t>Annular Grout for Tunnels, Water &amp; Sewer </a:t>
            </a:r>
            <a:r>
              <a:rPr lang="en-US" dirty="0"/>
              <a:t>L</a:t>
            </a:r>
            <a:r>
              <a:rPr lang="en-US" dirty="0" smtClean="0"/>
              <a:t>ines</a:t>
            </a:r>
          </a:p>
          <a:p>
            <a:r>
              <a:rPr lang="en-US" dirty="0" smtClean="0"/>
              <a:t>Tunnel Arch </a:t>
            </a:r>
            <a:r>
              <a:rPr lang="en-US" dirty="0"/>
              <a:t>B</a:t>
            </a:r>
            <a:r>
              <a:rPr lang="en-US" dirty="0" smtClean="0"/>
              <a:t>ackfill</a:t>
            </a:r>
          </a:p>
          <a:p>
            <a:r>
              <a:rPr lang="en-US" dirty="0" smtClean="0"/>
              <a:t>Tunnel backfill and annular fills</a:t>
            </a:r>
          </a:p>
          <a:p>
            <a:r>
              <a:rPr lang="en-US" dirty="0"/>
              <a:t>Subgrade Modification</a:t>
            </a:r>
          </a:p>
          <a:p>
            <a:r>
              <a:rPr lang="en-US" dirty="0" smtClean="0"/>
              <a:t>Fill Underground Tanks &amp; Pipelines</a:t>
            </a:r>
          </a:p>
          <a:p>
            <a:r>
              <a:rPr lang="en-US" dirty="0" smtClean="0"/>
              <a:t>Fill for Abandoned Mines</a:t>
            </a:r>
          </a:p>
          <a:p>
            <a:r>
              <a:rPr lang="en-US" dirty="0" err="1" smtClean="0"/>
              <a:t>Tremie</a:t>
            </a:r>
            <a:r>
              <a:rPr lang="en-US" dirty="0" smtClean="0"/>
              <a:t> Applications</a:t>
            </a:r>
          </a:p>
          <a:p>
            <a:r>
              <a:rPr lang="en-US" dirty="0" smtClean="0"/>
              <a:t>Bridge Approach &amp; Landslip Repair</a:t>
            </a:r>
          </a:p>
          <a:p>
            <a:r>
              <a:rPr lang="en-US" dirty="0" smtClean="0"/>
              <a:t>Retaining Wall Backfills</a:t>
            </a:r>
          </a:p>
          <a:p>
            <a:endParaRPr lang="en-US" dirty="0"/>
          </a:p>
        </p:txBody>
      </p:sp>
    </p:spTree>
    <p:extLst>
      <p:ext uri="{BB962C8B-B14F-4D97-AF65-F5344CB8AC3E}">
        <p14:creationId xmlns:p14="http://schemas.microsoft.com/office/powerpoint/2010/main" val="31887854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fluidity of cellular </a:t>
            </a:r>
            <a:r>
              <a:rPr lang="en-US" dirty="0"/>
              <a:t>c</a:t>
            </a:r>
            <a:r>
              <a:rPr lang="en-US" dirty="0" smtClean="0"/>
              <a:t>oncrete makes it favorable for </a:t>
            </a:r>
            <a:r>
              <a:rPr lang="en-US" dirty="0" err="1" smtClean="0"/>
              <a:t>tremie</a:t>
            </a:r>
            <a:r>
              <a:rPr lang="en-US" dirty="0" smtClean="0"/>
              <a:t> applications</a:t>
            </a:r>
            <a:endParaRPr lang="en-US" dirty="0"/>
          </a:p>
        </p:txBody>
      </p:sp>
      <p:sp>
        <p:nvSpPr>
          <p:cNvPr id="5" name="TextBox 4"/>
          <p:cNvSpPr txBox="1"/>
          <p:nvPr/>
        </p:nvSpPr>
        <p:spPr>
          <a:xfrm>
            <a:off x="4952999" y="1905000"/>
            <a:ext cx="3733801" cy="1400383"/>
          </a:xfrm>
          <a:prstGeom prst="rect">
            <a:avLst/>
          </a:prstGeom>
          <a:noFill/>
          <a:ln>
            <a:solidFill>
              <a:schemeClr val="tx1"/>
            </a:solidFill>
            <a:prstDash val="lgDashDot"/>
          </a:ln>
        </p:spPr>
        <p:txBody>
          <a:bodyPr wrap="square" rtlCol="0">
            <a:spAutoFit/>
          </a:bodyPr>
          <a:lstStyle/>
          <a:p>
            <a:pPr marL="285750" indent="-285750">
              <a:buFont typeface="Wingdings" pitchFamily="2" charset="2"/>
              <a:buChar char="Ø"/>
            </a:pPr>
            <a:r>
              <a:rPr lang="en-US" sz="1700" dirty="0" smtClean="0"/>
              <a:t>Coastal piers compromised by bugs</a:t>
            </a:r>
          </a:p>
          <a:p>
            <a:pPr marL="285750" indent="-285750">
              <a:buFont typeface="Wingdings" pitchFamily="2" charset="2"/>
              <a:buChar char="Ø"/>
            </a:pPr>
            <a:r>
              <a:rPr lang="en-US" sz="1700" dirty="0" smtClean="0"/>
              <a:t>Placed sheet pile around existing piers, to isolate wood from water</a:t>
            </a:r>
          </a:p>
          <a:p>
            <a:pPr marL="285750" indent="-285750">
              <a:buFont typeface="Wingdings" pitchFamily="2" charset="2"/>
              <a:buChar char="Ø"/>
            </a:pPr>
            <a:r>
              <a:rPr lang="en-US" sz="1700" dirty="0" smtClean="0"/>
              <a:t>70 </a:t>
            </a:r>
            <a:r>
              <a:rPr lang="en-US" sz="1700" dirty="0" err="1" smtClean="0"/>
              <a:t>pcf</a:t>
            </a:r>
            <a:r>
              <a:rPr lang="en-US" sz="1700" dirty="0" smtClean="0"/>
              <a:t> Cellular Concrete used as fill between the sheet pile and the pier</a:t>
            </a:r>
            <a:endParaRPr lang="en-US" sz="1700" dirty="0"/>
          </a:p>
        </p:txBody>
      </p:sp>
      <p:pic>
        <p:nvPicPr>
          <p:cNvPr id="6" name="Picture 2" descr="C:\Users\Rich Palladino\Pictures\Guam Tremi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371600" y="4038600"/>
            <a:ext cx="3505200" cy="2628439"/>
          </a:xfrm>
          <a:noFill/>
          <a:ln w="28575">
            <a:solidFill>
              <a:schemeClr val="tx1"/>
            </a:solidFill>
          </a:ln>
        </p:spPr>
      </p:pic>
      <p:sp>
        <p:nvSpPr>
          <p:cNvPr id="7" name="TextBox 6"/>
          <p:cNvSpPr txBox="1"/>
          <p:nvPr/>
        </p:nvSpPr>
        <p:spPr>
          <a:xfrm>
            <a:off x="5029200" y="4114800"/>
            <a:ext cx="3048000" cy="2446824"/>
          </a:xfrm>
          <a:prstGeom prst="rect">
            <a:avLst/>
          </a:prstGeom>
          <a:noFill/>
          <a:ln>
            <a:solidFill>
              <a:schemeClr val="tx1"/>
            </a:solidFill>
            <a:prstDash val="lgDashDot"/>
          </a:ln>
        </p:spPr>
        <p:txBody>
          <a:bodyPr wrap="square" rtlCol="0">
            <a:spAutoFit/>
          </a:bodyPr>
          <a:lstStyle/>
          <a:p>
            <a:pPr marL="285750" indent="-285750">
              <a:buFont typeface="Wingdings" pitchFamily="2" charset="2"/>
              <a:buChar char="Ø"/>
            </a:pPr>
            <a:r>
              <a:rPr lang="en-US" sz="1700" dirty="0" smtClean="0"/>
              <a:t>Moving military bases from Japan to Guam</a:t>
            </a:r>
          </a:p>
          <a:p>
            <a:pPr marL="285750" indent="-285750">
              <a:buFont typeface="Wingdings" pitchFamily="2" charset="2"/>
              <a:buChar char="Ø"/>
            </a:pPr>
            <a:r>
              <a:rPr lang="en-US" sz="1700" dirty="0" smtClean="0"/>
              <a:t>Seawall needed to be reinforced</a:t>
            </a:r>
          </a:p>
          <a:p>
            <a:pPr marL="285750" indent="-285750">
              <a:buFont typeface="Wingdings" pitchFamily="2" charset="2"/>
              <a:buChar char="Ø"/>
            </a:pPr>
            <a:r>
              <a:rPr lang="en-US" sz="1700" dirty="0" smtClean="0"/>
              <a:t>Backfill behind seawall with lean cement/heavy sand mix</a:t>
            </a:r>
          </a:p>
          <a:p>
            <a:pPr marL="285750" indent="-285750">
              <a:buFont typeface="Wingdings" pitchFamily="2" charset="2"/>
              <a:buChar char="Ø"/>
            </a:pPr>
            <a:r>
              <a:rPr lang="en-US" sz="1700" dirty="0" smtClean="0"/>
              <a:t>Cellular Concrete material moved 35’ in each direction from </a:t>
            </a:r>
            <a:r>
              <a:rPr lang="en-US" sz="1700" dirty="0" err="1" smtClean="0"/>
              <a:t>tremie</a:t>
            </a:r>
            <a:r>
              <a:rPr lang="en-US" sz="1700" dirty="0" smtClean="0"/>
              <a:t> location</a:t>
            </a:r>
            <a:endParaRPr lang="en-US" sz="1700" dirty="0"/>
          </a:p>
        </p:txBody>
      </p:sp>
      <p:pic>
        <p:nvPicPr>
          <p:cNvPr id="3074" name="Picture 2" descr="D:\CCS Pictures\Job Site\MixOnSite\Hartz Mountain Pier 2010\100_07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271" y="1752600"/>
            <a:ext cx="2605090" cy="195749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3075" name="Picture 3" descr="D:\CCS Pictures\Job Site\MixOnSite\Hartz Mountain Pier 2010\100_071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474" t="26728" r="8242"/>
          <a:stretch/>
        </p:blipFill>
        <p:spPr bwMode="auto">
          <a:xfrm>
            <a:off x="264920" y="1549129"/>
            <a:ext cx="2249680" cy="276690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8906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1514" y="4648200"/>
            <a:ext cx="6781800" cy="5334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dirty="0" smtClean="0"/>
              <a:t>Grouting for Geotechnical Applications</a:t>
            </a:r>
            <a:endParaRPr lang="en-US" dirty="0"/>
          </a:p>
        </p:txBody>
      </p:sp>
      <p:sp>
        <p:nvSpPr>
          <p:cNvPr id="3" name="Content Placeholder 2"/>
          <p:cNvSpPr>
            <a:spLocks noGrp="1"/>
          </p:cNvSpPr>
          <p:nvPr>
            <p:ph sz="quarter" idx="1"/>
          </p:nvPr>
        </p:nvSpPr>
        <p:spPr/>
        <p:txBody>
          <a:bodyPr/>
          <a:lstStyle/>
          <a:p>
            <a:r>
              <a:rPr lang="en-US" dirty="0" smtClean="0"/>
              <a:t>Annular Grout for Tunnels, Water &amp; Sewer </a:t>
            </a:r>
            <a:r>
              <a:rPr lang="en-US" dirty="0"/>
              <a:t>L</a:t>
            </a:r>
            <a:r>
              <a:rPr lang="en-US" dirty="0" smtClean="0"/>
              <a:t>ines</a:t>
            </a:r>
          </a:p>
          <a:p>
            <a:r>
              <a:rPr lang="en-US" dirty="0" smtClean="0"/>
              <a:t>Tunnel Arch </a:t>
            </a:r>
            <a:r>
              <a:rPr lang="en-US" dirty="0"/>
              <a:t>B</a:t>
            </a:r>
            <a:r>
              <a:rPr lang="en-US" dirty="0" smtClean="0"/>
              <a:t>ackfill</a:t>
            </a:r>
          </a:p>
          <a:p>
            <a:r>
              <a:rPr lang="en-US" dirty="0" smtClean="0"/>
              <a:t>Tunnel backfill and annular fills</a:t>
            </a:r>
          </a:p>
          <a:p>
            <a:r>
              <a:rPr lang="en-US" dirty="0"/>
              <a:t>Subgrade Modification</a:t>
            </a:r>
          </a:p>
          <a:p>
            <a:r>
              <a:rPr lang="en-US" dirty="0" smtClean="0"/>
              <a:t>Fill Underground Tanks &amp; Pipelines</a:t>
            </a:r>
          </a:p>
          <a:p>
            <a:r>
              <a:rPr lang="en-US" dirty="0" smtClean="0"/>
              <a:t>Fill for Abandoned Mines</a:t>
            </a:r>
          </a:p>
          <a:p>
            <a:r>
              <a:rPr lang="en-US" dirty="0" err="1" smtClean="0"/>
              <a:t>Tremie</a:t>
            </a:r>
            <a:r>
              <a:rPr lang="en-US" dirty="0" smtClean="0"/>
              <a:t> Applications</a:t>
            </a:r>
          </a:p>
          <a:p>
            <a:r>
              <a:rPr lang="en-US" dirty="0" smtClean="0"/>
              <a:t>Bridge Approach &amp; Landslip Repair</a:t>
            </a:r>
          </a:p>
          <a:p>
            <a:r>
              <a:rPr lang="en-US" dirty="0" smtClean="0"/>
              <a:t>Retaining Wall Backfills</a:t>
            </a:r>
          </a:p>
          <a:p>
            <a:endParaRPr lang="en-US" dirty="0"/>
          </a:p>
        </p:txBody>
      </p:sp>
    </p:spTree>
    <p:extLst>
      <p:ext uri="{BB962C8B-B14F-4D97-AF65-F5344CB8AC3E}">
        <p14:creationId xmlns:p14="http://schemas.microsoft.com/office/powerpoint/2010/main" val="9401259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fontScale="90000"/>
          </a:bodyPr>
          <a:lstStyle/>
          <a:p>
            <a:r>
              <a:rPr lang="en-US" dirty="0" smtClean="0"/>
              <a:t>Cellular concrete is ideal for the construction/rehab of bridge approaches</a:t>
            </a:r>
            <a:endParaRPr lang="en-US" dirty="0"/>
          </a:p>
        </p:txBody>
      </p:sp>
      <p:sp>
        <p:nvSpPr>
          <p:cNvPr id="5" name="Rounded Rectangle 4"/>
          <p:cNvSpPr/>
          <p:nvPr/>
        </p:nvSpPr>
        <p:spPr>
          <a:xfrm>
            <a:off x="304799" y="2267190"/>
            <a:ext cx="3505201"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Load Reduction on Approaches</a:t>
            </a:r>
            <a:endParaRPr lang="en-US" sz="1500" dirty="0">
              <a:solidFill>
                <a:schemeClr val="tx1"/>
              </a:solidFill>
            </a:endParaRPr>
          </a:p>
        </p:txBody>
      </p:sp>
      <p:sp>
        <p:nvSpPr>
          <p:cNvPr id="6" name="Rounded Rectangle 5"/>
          <p:cNvSpPr/>
          <p:nvPr/>
        </p:nvSpPr>
        <p:spPr>
          <a:xfrm>
            <a:off x="304801" y="2857980"/>
            <a:ext cx="3505200"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Ease of Placement</a:t>
            </a:r>
            <a:endParaRPr lang="en-US" sz="1500" dirty="0">
              <a:solidFill>
                <a:schemeClr val="tx1"/>
              </a:solidFill>
            </a:endParaRPr>
          </a:p>
        </p:txBody>
      </p:sp>
      <p:sp>
        <p:nvSpPr>
          <p:cNvPr id="7" name="Rounded Rectangle 6"/>
          <p:cNvSpPr/>
          <p:nvPr/>
        </p:nvSpPr>
        <p:spPr>
          <a:xfrm>
            <a:off x="304801" y="3448771"/>
            <a:ext cx="3505200"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Durability and Longevity</a:t>
            </a:r>
            <a:endParaRPr lang="en-US" sz="1500" dirty="0">
              <a:solidFill>
                <a:schemeClr val="tx1"/>
              </a:solidFill>
            </a:endParaRPr>
          </a:p>
        </p:txBody>
      </p:sp>
      <p:pic>
        <p:nvPicPr>
          <p:cNvPr id="8" name="Picture 4" descr="Geotech Pictures 0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6420" y="1524000"/>
            <a:ext cx="4662117" cy="2819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descr="BostonPIG1"/>
          <p:cNvPicPr>
            <a:picLocks noChangeAspect="1" noChangeArrowheads="1"/>
          </p:cNvPicPr>
          <p:nvPr/>
        </p:nvPicPr>
        <p:blipFill rotWithShape="1">
          <a:blip r:embed="rId3">
            <a:extLst>
              <a:ext uri="{28A0092B-C50C-407E-A947-70E740481C1C}">
                <a14:useLocalDpi xmlns:a14="http://schemas.microsoft.com/office/drawing/2010/main" val="0"/>
              </a:ext>
            </a:extLst>
          </a:blip>
          <a:srcRect t="16844"/>
          <a:stretch/>
        </p:blipFill>
        <p:spPr bwMode="auto">
          <a:xfrm>
            <a:off x="685800" y="3973286"/>
            <a:ext cx="4419600" cy="269697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486400" y="4387334"/>
            <a:ext cx="3307765" cy="369332"/>
          </a:xfrm>
          <a:prstGeom prst="rect">
            <a:avLst/>
          </a:prstGeom>
          <a:noFill/>
        </p:spPr>
        <p:txBody>
          <a:bodyPr wrap="none" rtlCol="0">
            <a:spAutoFit/>
          </a:bodyPr>
          <a:lstStyle/>
          <a:p>
            <a:r>
              <a:rPr lang="en-US" dirty="0" smtClean="0"/>
              <a:t>CALTRANS LA Bridge Approach</a:t>
            </a:r>
            <a:endParaRPr lang="en-US" dirty="0"/>
          </a:p>
        </p:txBody>
      </p:sp>
      <p:sp>
        <p:nvSpPr>
          <p:cNvPr id="11" name="TextBox 10"/>
          <p:cNvSpPr txBox="1"/>
          <p:nvPr/>
        </p:nvSpPr>
        <p:spPr>
          <a:xfrm>
            <a:off x="5791201" y="5917128"/>
            <a:ext cx="2971800" cy="646331"/>
          </a:xfrm>
          <a:prstGeom prst="rect">
            <a:avLst/>
          </a:prstGeom>
          <a:noFill/>
        </p:spPr>
        <p:txBody>
          <a:bodyPr wrap="square" rtlCol="0">
            <a:spAutoFit/>
          </a:bodyPr>
          <a:lstStyle/>
          <a:p>
            <a:r>
              <a:rPr lang="en-US" dirty="0" smtClean="0"/>
              <a:t>Boston- Logan Airport </a:t>
            </a:r>
          </a:p>
          <a:p>
            <a:r>
              <a:rPr lang="en-US" dirty="0" smtClean="0"/>
              <a:t>Bridge Approach</a:t>
            </a:r>
            <a:endParaRPr lang="en-US" dirty="0"/>
          </a:p>
        </p:txBody>
      </p:sp>
      <p:cxnSp>
        <p:nvCxnSpPr>
          <p:cNvPr id="13" name="Elbow Connector 12"/>
          <p:cNvCxnSpPr>
            <a:stCxn id="10" idx="1"/>
          </p:cNvCxnSpPr>
          <p:nvPr/>
        </p:nvCxnSpPr>
        <p:spPr>
          <a:xfrm rot="10800000">
            <a:off x="5334000" y="3829790"/>
            <a:ext cx="152400" cy="742211"/>
          </a:xfrm>
          <a:prstGeom prst="bent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304799" y="1676400"/>
            <a:ext cx="3505201"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Permanent Sub-base</a:t>
            </a:r>
            <a:endParaRPr lang="en-US" sz="1500" dirty="0">
              <a:solidFill>
                <a:schemeClr val="tx1"/>
              </a:solidFill>
            </a:endParaRPr>
          </a:p>
        </p:txBody>
      </p:sp>
      <p:cxnSp>
        <p:nvCxnSpPr>
          <p:cNvPr id="15" name="Elbow Connector 14"/>
          <p:cNvCxnSpPr/>
          <p:nvPr/>
        </p:nvCxnSpPr>
        <p:spPr>
          <a:xfrm rot="10800000" flipV="1">
            <a:off x="5138058" y="6079788"/>
            <a:ext cx="653143" cy="321012"/>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76652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7971" y="5105400"/>
            <a:ext cx="6781800" cy="5334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dirty="0" smtClean="0"/>
              <a:t>Grouting for Geotechnical Applications</a:t>
            </a:r>
            <a:endParaRPr lang="en-US" dirty="0"/>
          </a:p>
        </p:txBody>
      </p:sp>
      <p:sp>
        <p:nvSpPr>
          <p:cNvPr id="3" name="Content Placeholder 2"/>
          <p:cNvSpPr>
            <a:spLocks noGrp="1"/>
          </p:cNvSpPr>
          <p:nvPr>
            <p:ph sz="quarter" idx="1"/>
          </p:nvPr>
        </p:nvSpPr>
        <p:spPr/>
        <p:txBody>
          <a:bodyPr/>
          <a:lstStyle/>
          <a:p>
            <a:r>
              <a:rPr lang="en-US" dirty="0" smtClean="0"/>
              <a:t>Annular Grout for Tunnels, Water &amp; Sewer </a:t>
            </a:r>
            <a:r>
              <a:rPr lang="en-US" dirty="0"/>
              <a:t>L</a:t>
            </a:r>
            <a:r>
              <a:rPr lang="en-US" dirty="0" smtClean="0"/>
              <a:t>ines</a:t>
            </a:r>
          </a:p>
          <a:p>
            <a:r>
              <a:rPr lang="en-US" dirty="0" smtClean="0"/>
              <a:t>Tunnel Arch </a:t>
            </a:r>
            <a:r>
              <a:rPr lang="en-US" dirty="0"/>
              <a:t>B</a:t>
            </a:r>
            <a:r>
              <a:rPr lang="en-US" dirty="0" smtClean="0"/>
              <a:t>ackfill</a:t>
            </a:r>
          </a:p>
          <a:p>
            <a:r>
              <a:rPr lang="en-US" dirty="0" smtClean="0"/>
              <a:t>Tunnel backfill and annular fills</a:t>
            </a:r>
          </a:p>
          <a:p>
            <a:r>
              <a:rPr lang="en-US" dirty="0"/>
              <a:t>Subgrade Modification</a:t>
            </a:r>
          </a:p>
          <a:p>
            <a:r>
              <a:rPr lang="en-US" dirty="0" smtClean="0"/>
              <a:t>Fill Underground Tanks &amp; Pipelines</a:t>
            </a:r>
          </a:p>
          <a:p>
            <a:r>
              <a:rPr lang="en-US" dirty="0" smtClean="0"/>
              <a:t>Fill for Abandoned Mines</a:t>
            </a:r>
          </a:p>
          <a:p>
            <a:r>
              <a:rPr lang="en-US" dirty="0" err="1" smtClean="0"/>
              <a:t>Tremie</a:t>
            </a:r>
            <a:r>
              <a:rPr lang="en-US" dirty="0" smtClean="0"/>
              <a:t> Applications</a:t>
            </a:r>
          </a:p>
          <a:p>
            <a:r>
              <a:rPr lang="en-US" dirty="0" smtClean="0"/>
              <a:t>Bridge Approach &amp; Landslip Repair</a:t>
            </a:r>
          </a:p>
          <a:p>
            <a:r>
              <a:rPr lang="en-US" dirty="0" smtClean="0"/>
              <a:t>Retaining Wall Backfills</a:t>
            </a:r>
          </a:p>
          <a:p>
            <a:endParaRPr lang="en-US" dirty="0"/>
          </a:p>
        </p:txBody>
      </p:sp>
    </p:spTree>
    <p:extLst>
      <p:ext uri="{BB962C8B-B14F-4D97-AF65-F5344CB8AC3E}">
        <p14:creationId xmlns:p14="http://schemas.microsoft.com/office/powerpoint/2010/main" val="19518607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Cellular concrete is ideal Grout for retaining wall backfill</a:t>
            </a:r>
            <a:endParaRPr lang="en-US" dirty="0"/>
          </a:p>
        </p:txBody>
      </p:sp>
      <p:sp>
        <p:nvSpPr>
          <p:cNvPr id="4" name="TextBox 3"/>
          <p:cNvSpPr txBox="1"/>
          <p:nvPr/>
        </p:nvSpPr>
        <p:spPr>
          <a:xfrm>
            <a:off x="304800" y="1611868"/>
            <a:ext cx="3066737" cy="369332"/>
          </a:xfrm>
          <a:prstGeom prst="rect">
            <a:avLst/>
          </a:prstGeom>
          <a:noFill/>
        </p:spPr>
        <p:txBody>
          <a:bodyPr wrap="none" rtlCol="0">
            <a:spAutoFit/>
          </a:bodyPr>
          <a:lstStyle/>
          <a:p>
            <a:r>
              <a:rPr lang="en-US" dirty="0" smtClean="0"/>
              <a:t>Cellular Concrete Advantages</a:t>
            </a:r>
            <a:endParaRPr lang="en-US" dirty="0"/>
          </a:p>
        </p:txBody>
      </p:sp>
      <p:sp>
        <p:nvSpPr>
          <p:cNvPr id="5" name="Rounded Rectangle 4"/>
          <p:cNvSpPr/>
          <p:nvPr/>
        </p:nvSpPr>
        <p:spPr>
          <a:xfrm>
            <a:off x="285747" y="2052251"/>
            <a:ext cx="3505201"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Reduce Lateral Load</a:t>
            </a:r>
            <a:endParaRPr lang="en-US" sz="1500" dirty="0">
              <a:solidFill>
                <a:schemeClr val="tx1"/>
              </a:solidFill>
            </a:endParaRPr>
          </a:p>
        </p:txBody>
      </p:sp>
      <p:sp>
        <p:nvSpPr>
          <p:cNvPr id="6" name="Rounded Rectangle 5"/>
          <p:cNvSpPr/>
          <p:nvPr/>
        </p:nvSpPr>
        <p:spPr>
          <a:xfrm>
            <a:off x="304801" y="2660389"/>
            <a:ext cx="3505200"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Ease of Placement</a:t>
            </a:r>
            <a:endParaRPr lang="en-US" sz="1500" dirty="0">
              <a:solidFill>
                <a:schemeClr val="tx1"/>
              </a:solidFill>
            </a:endParaRPr>
          </a:p>
        </p:txBody>
      </p:sp>
      <p:sp>
        <p:nvSpPr>
          <p:cNvPr id="7" name="Rounded Rectangle 6"/>
          <p:cNvSpPr/>
          <p:nvPr/>
        </p:nvSpPr>
        <p:spPr>
          <a:xfrm>
            <a:off x="304801" y="3268527"/>
            <a:ext cx="3505200"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Increased lift heights </a:t>
            </a:r>
            <a:endParaRPr lang="en-US" sz="1500" dirty="0">
              <a:solidFill>
                <a:schemeClr val="tx1"/>
              </a:solidFill>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8780" y="1981200"/>
            <a:ext cx="4445620" cy="35052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304797" y="3876665"/>
            <a:ext cx="3505201"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Reduces schedule impact</a:t>
            </a:r>
            <a:endParaRPr lang="en-US" sz="1500" dirty="0">
              <a:solidFill>
                <a:schemeClr val="tx1"/>
              </a:solidFill>
            </a:endParaRPr>
          </a:p>
        </p:txBody>
      </p:sp>
      <p:sp>
        <p:nvSpPr>
          <p:cNvPr id="14" name="Rounded Rectangle 13"/>
          <p:cNvSpPr/>
          <p:nvPr/>
        </p:nvSpPr>
        <p:spPr>
          <a:xfrm>
            <a:off x="304799" y="4484803"/>
            <a:ext cx="3505200"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Allows for design flexibility</a:t>
            </a:r>
            <a:endParaRPr lang="en-US" sz="1500" dirty="0">
              <a:solidFill>
                <a:schemeClr val="tx1"/>
              </a:solidFill>
            </a:endParaRPr>
          </a:p>
        </p:txBody>
      </p:sp>
      <p:sp>
        <p:nvSpPr>
          <p:cNvPr id="10" name="Rounded Rectangle 9"/>
          <p:cNvSpPr/>
          <p:nvPr/>
        </p:nvSpPr>
        <p:spPr>
          <a:xfrm>
            <a:off x="304797" y="5092940"/>
            <a:ext cx="3505201" cy="3810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solidFill>
              </a:rPr>
              <a:t>Engineered Permeability</a:t>
            </a:r>
            <a:endParaRPr lang="en-US" sz="1500" dirty="0">
              <a:solidFill>
                <a:schemeClr val="tx1"/>
              </a:solidFill>
            </a:endParaRPr>
          </a:p>
        </p:txBody>
      </p:sp>
    </p:spTree>
    <p:extLst>
      <p:ext uri="{BB962C8B-B14F-4D97-AF65-F5344CB8AC3E}">
        <p14:creationId xmlns:p14="http://schemas.microsoft.com/office/powerpoint/2010/main" val="10742526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01000" cy="1143000"/>
          </a:xfrm>
        </p:spPr>
        <p:txBody>
          <a:bodyPr/>
          <a:lstStyle/>
          <a:p>
            <a:r>
              <a:rPr lang="en-US" dirty="0" smtClean="0"/>
              <a:t>River scouring out embankment on I-29 threatened safety of motorists</a:t>
            </a:r>
            <a:endParaRPr lang="en-US" dirty="0"/>
          </a:p>
        </p:txBody>
      </p:sp>
      <p:pic>
        <p:nvPicPr>
          <p:cNvPr id="1026" name="Picture 2" descr="C:\Users\Jewels\Documents\1. CCS Marketing\Powerpoint Presentations\Sioux Cit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6592874" cy="28956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descr="C:\Users\Jewels\Documents\1. CCS Marketing\Powerpoint Presentations\I-29 Retraining W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038600"/>
            <a:ext cx="5181600" cy="251046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Oval 5"/>
          <p:cNvSpPr/>
          <p:nvPr/>
        </p:nvSpPr>
        <p:spPr>
          <a:xfrm>
            <a:off x="2286000" y="3124200"/>
            <a:ext cx="914400" cy="685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endCxn id="1027" idx="1"/>
          </p:cNvCxnSpPr>
          <p:nvPr/>
        </p:nvCxnSpPr>
        <p:spPr>
          <a:xfrm>
            <a:off x="2590800" y="3810000"/>
            <a:ext cx="304800" cy="14838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6"/>
            <a:endCxn id="1027" idx="0"/>
          </p:cNvCxnSpPr>
          <p:nvPr/>
        </p:nvCxnSpPr>
        <p:spPr>
          <a:xfrm>
            <a:off x="3200400" y="3467100"/>
            <a:ext cx="2286000" cy="5715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048000" y="6096000"/>
            <a:ext cx="1447800" cy="323165"/>
          </a:xfrm>
          <a:prstGeom prst="rect">
            <a:avLst/>
          </a:prstGeom>
          <a:noFill/>
        </p:spPr>
        <p:txBody>
          <a:bodyPr wrap="square" rtlCol="0">
            <a:spAutoFit/>
          </a:bodyPr>
          <a:lstStyle/>
          <a:p>
            <a:r>
              <a:rPr lang="en-US" sz="1500" dirty="0" smtClean="0">
                <a:solidFill>
                  <a:schemeClr val="bg1"/>
                </a:solidFill>
              </a:rPr>
              <a:t>Big Sioux River</a:t>
            </a:r>
            <a:endParaRPr lang="en-US" sz="1500" dirty="0">
              <a:solidFill>
                <a:schemeClr val="bg1"/>
              </a:solidFill>
            </a:endParaRPr>
          </a:p>
        </p:txBody>
      </p:sp>
    </p:spTree>
    <p:extLst>
      <p:ext uri="{BB962C8B-B14F-4D97-AF65-F5344CB8AC3E}">
        <p14:creationId xmlns:p14="http://schemas.microsoft.com/office/powerpoint/2010/main" val="448946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24800" cy="1143000"/>
          </a:xfrm>
        </p:spPr>
        <p:txBody>
          <a:bodyPr>
            <a:normAutofit fontScale="90000"/>
          </a:bodyPr>
          <a:lstStyle/>
          <a:p>
            <a:r>
              <a:rPr lang="en-US" dirty="0" smtClean="0">
                <a:solidFill>
                  <a:schemeClr val="tx1"/>
                </a:solidFill>
              </a:rPr>
              <a:t>Using cellular </a:t>
            </a:r>
            <a:r>
              <a:rPr lang="en-US" dirty="0">
                <a:solidFill>
                  <a:schemeClr val="tx1"/>
                </a:solidFill>
              </a:rPr>
              <a:t>c</a:t>
            </a:r>
            <a:r>
              <a:rPr lang="en-US" dirty="0" smtClean="0">
                <a:solidFill>
                  <a:schemeClr val="tx1"/>
                </a:solidFill>
              </a:rPr>
              <a:t>oncrete on this project allowed for a shortened schedule on the backfill of the wall system</a:t>
            </a:r>
            <a:endParaRPr lang="en-US" dirty="0">
              <a:solidFill>
                <a:schemeClr val="tx1"/>
              </a:solidFill>
            </a:endParaRPr>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5486400" cy="41148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7253" y="6400800"/>
            <a:ext cx="5715000" cy="369332"/>
          </a:xfrm>
          <a:prstGeom prst="rect">
            <a:avLst/>
          </a:prstGeom>
          <a:noFill/>
        </p:spPr>
        <p:txBody>
          <a:bodyPr wrap="square" rtlCol="0">
            <a:spAutoFit/>
          </a:bodyPr>
          <a:lstStyle/>
          <a:p>
            <a:r>
              <a:rPr lang="en-US" dirty="0" smtClean="0"/>
              <a:t>Limitation: MSE Wall Straps  Placed at 2’ vertical spacing</a:t>
            </a:r>
            <a:endParaRPr lang="en-US" dirty="0"/>
          </a:p>
        </p:txBody>
      </p:sp>
      <p:sp>
        <p:nvSpPr>
          <p:cNvPr id="6" name="TextBox 5"/>
          <p:cNvSpPr txBox="1"/>
          <p:nvPr/>
        </p:nvSpPr>
        <p:spPr>
          <a:xfrm>
            <a:off x="6192253" y="2096596"/>
            <a:ext cx="2032416" cy="369332"/>
          </a:xfrm>
          <a:prstGeom prst="rect">
            <a:avLst/>
          </a:prstGeom>
          <a:noFill/>
        </p:spPr>
        <p:txBody>
          <a:bodyPr wrap="none" rtlCol="0">
            <a:spAutoFit/>
          </a:bodyPr>
          <a:lstStyle/>
          <a:p>
            <a:r>
              <a:rPr lang="en-US" dirty="0" smtClean="0"/>
              <a:t>Pumped 2,800 feet</a:t>
            </a:r>
            <a:endParaRPr lang="en-US" dirty="0"/>
          </a:p>
        </p:txBody>
      </p:sp>
      <p:cxnSp>
        <p:nvCxnSpPr>
          <p:cNvPr id="8" name="Straight Arrow Connector 7"/>
          <p:cNvCxnSpPr/>
          <p:nvPr/>
        </p:nvCxnSpPr>
        <p:spPr>
          <a:xfrm flipH="1">
            <a:off x="4724402" y="2281262"/>
            <a:ext cx="1447798" cy="26717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1295400" y="5599332"/>
            <a:ext cx="990600" cy="80146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1600200" y="4876800"/>
            <a:ext cx="685800" cy="1524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56644" y="1611868"/>
            <a:ext cx="3230312" cy="369332"/>
          </a:xfrm>
          <a:prstGeom prst="rect">
            <a:avLst/>
          </a:prstGeom>
          <a:noFill/>
          <a:ln>
            <a:solidFill>
              <a:schemeClr val="tx1"/>
            </a:solidFill>
            <a:prstDash val="lgDashDot"/>
          </a:ln>
        </p:spPr>
        <p:txBody>
          <a:bodyPr wrap="square" rtlCol="0">
            <a:spAutoFit/>
          </a:bodyPr>
          <a:lstStyle/>
          <a:p>
            <a:r>
              <a:rPr lang="en-US" dirty="0" smtClean="0"/>
              <a:t>Mix Design:      35 </a:t>
            </a:r>
            <a:r>
              <a:rPr lang="en-US" dirty="0" err="1" smtClean="0"/>
              <a:t>pcf</a:t>
            </a:r>
            <a:r>
              <a:rPr lang="en-US" dirty="0" smtClean="0"/>
              <a:t>     80 psi</a:t>
            </a:r>
            <a:endParaRPr lang="en-US" dirty="0"/>
          </a:p>
        </p:txBody>
      </p:sp>
      <p:pic>
        <p:nvPicPr>
          <p:cNvPr id="18" name="Content Placeholder 5"/>
          <p:cNvPicPr>
            <a:picLocks noChangeAspect="1"/>
          </p:cNvPicPr>
          <p:nvPr/>
        </p:nvPicPr>
        <p:blipFill rotWithShape="1">
          <a:blip r:embed="rId3" cstate="print">
            <a:extLst>
              <a:ext uri="{28A0092B-C50C-407E-A947-70E740481C1C}">
                <a14:useLocalDpi xmlns:a14="http://schemas.microsoft.com/office/drawing/2010/main" val="0"/>
              </a:ext>
            </a:extLst>
          </a:blip>
          <a:srcRect r="6573"/>
          <a:stretch/>
        </p:blipFill>
        <p:spPr>
          <a:xfrm>
            <a:off x="5791200" y="3231665"/>
            <a:ext cx="2903621" cy="2330935"/>
          </a:xfrm>
          <a:prstGeom prst="rect">
            <a:avLst/>
          </a:prstGeom>
          <a:ln w="28575">
            <a:solidFill>
              <a:schemeClr val="tx1"/>
            </a:solidFill>
          </a:ln>
        </p:spPr>
      </p:pic>
    </p:spTree>
    <p:extLst>
      <p:ext uri="{BB962C8B-B14F-4D97-AF65-F5344CB8AC3E}">
        <p14:creationId xmlns:p14="http://schemas.microsoft.com/office/powerpoint/2010/main" val="17619632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Cellular concrete lightweight Grout alternative for MSE wall backfill on bridge approach </a:t>
            </a:r>
            <a:endParaRPr lang="en-US" dirty="0"/>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9800"/>
            <a:ext cx="5994400" cy="44958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6458" t="25972" r="7708" b="19306"/>
          <a:stretch/>
        </p:blipFill>
        <p:spPr bwMode="auto">
          <a:xfrm>
            <a:off x="4800600" y="1523999"/>
            <a:ext cx="3713880" cy="200998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61830" y="3810000"/>
            <a:ext cx="2133600" cy="1477328"/>
          </a:xfrm>
          <a:prstGeom prst="rect">
            <a:avLst/>
          </a:prstGeom>
          <a:noFill/>
        </p:spPr>
        <p:txBody>
          <a:bodyPr wrap="square" rtlCol="0">
            <a:spAutoFit/>
          </a:bodyPr>
          <a:lstStyle/>
          <a:p>
            <a:r>
              <a:rPr lang="en-US" dirty="0" smtClean="0"/>
              <a:t>Existing soils were soft and sandy, could not handle weight of traditional compacted fill</a:t>
            </a:r>
            <a:endParaRPr lang="en-US" dirty="0"/>
          </a:p>
        </p:txBody>
      </p:sp>
      <p:sp>
        <p:nvSpPr>
          <p:cNvPr id="7" name="TextBox 6"/>
          <p:cNvSpPr txBox="1"/>
          <p:nvPr/>
        </p:nvSpPr>
        <p:spPr>
          <a:xfrm>
            <a:off x="380999" y="1752600"/>
            <a:ext cx="3224794" cy="369332"/>
          </a:xfrm>
          <a:prstGeom prst="rect">
            <a:avLst/>
          </a:prstGeom>
          <a:noFill/>
        </p:spPr>
        <p:txBody>
          <a:bodyPr wrap="none" rtlCol="0">
            <a:spAutoFit/>
          </a:bodyPr>
          <a:lstStyle/>
          <a:p>
            <a:r>
              <a:rPr lang="en-US" dirty="0" smtClean="0"/>
              <a:t>Highway________, Council Bluffs, IA</a:t>
            </a:r>
            <a:endParaRPr lang="en-US" dirty="0"/>
          </a:p>
        </p:txBody>
      </p:sp>
    </p:spTree>
    <p:extLst>
      <p:ext uri="{BB962C8B-B14F-4D97-AF65-F5344CB8AC3E}">
        <p14:creationId xmlns:p14="http://schemas.microsoft.com/office/powerpoint/2010/main" val="36208167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1600200"/>
            <a:ext cx="8382000" cy="1371600"/>
          </a:xfrm>
        </p:spPr>
        <p:txBody>
          <a:bodyPr>
            <a:normAutofit/>
          </a:bodyPr>
          <a:lstStyle/>
          <a:p>
            <a:pPr marL="0" indent="0" algn="ctr">
              <a:buNone/>
            </a:pPr>
            <a:r>
              <a:rPr lang="en-US" dirty="0" smtClean="0"/>
              <a:t>Concrete made with hydraulic cement, water and </a:t>
            </a:r>
          </a:p>
          <a:p>
            <a:pPr marL="0" indent="0">
              <a:buNone/>
            </a:pPr>
            <a:r>
              <a:rPr lang="en-US" dirty="0" smtClean="0"/>
              <a:t>preformed foam to produce a hardened material with an oven dry density of 50 pounds (22.7 kg) per cubic foot or less.</a:t>
            </a:r>
          </a:p>
          <a:p>
            <a:pPr marL="0" indent="0" algn="ctr">
              <a:buNone/>
            </a:pPr>
            <a:endParaRPr lang="en-US" dirty="0"/>
          </a:p>
          <a:p>
            <a:pPr marL="0" indent="0" algn="ctr">
              <a:buNone/>
            </a:pPr>
            <a:endParaRPr lang="en-US" dirty="0"/>
          </a:p>
        </p:txBody>
      </p:sp>
      <p:sp>
        <p:nvSpPr>
          <p:cNvPr id="2" name="Title 1"/>
          <p:cNvSpPr>
            <a:spLocks noGrp="1"/>
          </p:cNvSpPr>
          <p:nvPr>
            <p:ph type="title"/>
          </p:nvPr>
        </p:nvSpPr>
        <p:spPr/>
        <p:txBody>
          <a:bodyPr>
            <a:normAutofit/>
          </a:bodyPr>
          <a:lstStyle/>
          <a:p>
            <a:r>
              <a:rPr lang="en-US" dirty="0" smtClean="0"/>
              <a:t>Low-density cellular </a:t>
            </a:r>
            <a:r>
              <a:rPr lang="en-US" dirty="0"/>
              <a:t>c</a:t>
            </a:r>
            <a:r>
              <a:rPr lang="en-US" dirty="0" smtClean="0"/>
              <a:t>oncrete is defined by ACI 523 as…</a:t>
            </a:r>
            <a:endParaRPr lang="en-US" dirty="0"/>
          </a:p>
        </p:txBody>
      </p:sp>
      <p:pic>
        <p:nvPicPr>
          <p:cNvPr id="4" name="Content Placeholder 3"/>
          <p:cNvPicPr>
            <a:picLocks noChangeAspect="1"/>
          </p:cNvPicPr>
          <p:nvPr/>
        </p:nvPicPr>
        <p:blipFill>
          <a:blip r:embed="rId2"/>
          <a:srcRect/>
          <a:stretch>
            <a:fillRect/>
          </a:stretch>
        </p:blipFill>
        <p:spPr>
          <a:xfrm>
            <a:off x="2590800" y="3048000"/>
            <a:ext cx="2422889" cy="3733800"/>
          </a:xfrm>
          <a:prstGeom prst="rect">
            <a:avLst/>
          </a:prstGeom>
          <a:effectLst>
            <a:outerShdw blurRad="292100" dist="139700" dir="2700000" algn="tl" rotWithShape="0">
              <a:srgbClr val="333333">
                <a:alpha val="65000"/>
              </a:srgbClr>
            </a:outerShdw>
          </a:effectLst>
        </p:spPr>
      </p:pic>
      <p:sp>
        <p:nvSpPr>
          <p:cNvPr id="5" name="Oval 4"/>
          <p:cNvSpPr/>
          <p:nvPr/>
        </p:nvSpPr>
        <p:spPr>
          <a:xfrm>
            <a:off x="228600" y="2057400"/>
            <a:ext cx="22098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2209800" y="2476500"/>
            <a:ext cx="1409700" cy="1143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01370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Emerging Technologies and Engineered Foam Solutions</a:t>
            </a:r>
            <a:endParaRPr lang="en-US" dirty="0"/>
          </a:p>
        </p:txBody>
      </p:sp>
      <p:sp>
        <p:nvSpPr>
          <p:cNvPr id="4" name="Rounded Rectangle 3"/>
          <p:cNvSpPr/>
          <p:nvPr/>
        </p:nvSpPr>
        <p:spPr>
          <a:xfrm>
            <a:off x="457200" y="1905000"/>
            <a:ext cx="3657600" cy="14478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Pervious Cellular Concrete</a:t>
            </a:r>
            <a:endParaRPr lang="en-US" sz="2200" dirty="0"/>
          </a:p>
        </p:txBody>
      </p:sp>
      <p:sp>
        <p:nvSpPr>
          <p:cNvPr id="7" name="TextBox 6"/>
          <p:cNvSpPr txBox="1"/>
          <p:nvPr/>
        </p:nvSpPr>
        <p:spPr>
          <a:xfrm>
            <a:off x="4724400" y="1905000"/>
            <a:ext cx="3887026" cy="1754326"/>
          </a:xfrm>
          <a:prstGeom prst="rect">
            <a:avLst/>
          </a:prstGeom>
          <a:noFill/>
        </p:spPr>
        <p:txBody>
          <a:bodyPr wrap="none" rtlCol="0">
            <a:spAutoFit/>
          </a:bodyPr>
          <a:lstStyle/>
          <a:p>
            <a:r>
              <a:rPr lang="en-US" dirty="0" smtClean="0"/>
              <a:t>Open Cell Technology</a:t>
            </a:r>
          </a:p>
          <a:p>
            <a:endParaRPr lang="en-US" dirty="0" smtClean="0"/>
          </a:p>
          <a:p>
            <a:r>
              <a:rPr lang="en-US" dirty="0" smtClean="0"/>
              <a:t>Permeability Drainage of 30” -1000”/</a:t>
            </a:r>
            <a:r>
              <a:rPr lang="en-US" dirty="0" err="1" smtClean="0"/>
              <a:t>hr</a:t>
            </a:r>
            <a:endParaRPr lang="en-US" dirty="0" smtClean="0"/>
          </a:p>
          <a:p>
            <a:endParaRPr lang="en-US" dirty="0" smtClean="0"/>
          </a:p>
          <a:p>
            <a:r>
              <a:rPr lang="en-US" dirty="0" smtClean="0"/>
              <a:t>Density of  25pcf – 45pcf</a:t>
            </a:r>
          </a:p>
          <a:p>
            <a:endParaRPr lang="en-US" dirty="0"/>
          </a:p>
        </p:txBody>
      </p:sp>
      <p:cxnSp>
        <p:nvCxnSpPr>
          <p:cNvPr id="9" name="Straight Arrow Connector 8"/>
          <p:cNvCxnSpPr/>
          <p:nvPr/>
        </p:nvCxnSpPr>
        <p:spPr>
          <a:xfrm>
            <a:off x="4114800" y="2080054"/>
            <a:ext cx="609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116859" y="2667000"/>
            <a:ext cx="60754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114800" y="3200400"/>
            <a:ext cx="609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30427" y="3962400"/>
            <a:ext cx="3657600" cy="14478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Foam Transport of Fill Materials</a:t>
            </a:r>
            <a:endParaRPr lang="en-US" sz="2200" dirty="0"/>
          </a:p>
        </p:txBody>
      </p:sp>
      <p:pic>
        <p:nvPicPr>
          <p:cNvPr id="1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57800" y="3929449"/>
            <a:ext cx="2518327" cy="1787037"/>
          </a:xfrm>
          <a:prstGeom prst="rect">
            <a:avLst/>
          </a:prstGeom>
          <a:noFill/>
          <a:ln w="28575">
            <a:solidFill>
              <a:schemeClr val="tx1"/>
            </a:solidFill>
            <a:miter lim="800000"/>
            <a:headEnd/>
            <a:tailEnd/>
          </a:ln>
          <a:effectLst/>
          <a:scene3d>
            <a:camera prst="orthographicFront"/>
            <a:lightRig rig="threePt" dir="t"/>
          </a:scene3d>
          <a:sp3d>
            <a:bevelT/>
          </a:sp3d>
        </p:spPr>
      </p:pic>
      <p:pic>
        <p:nvPicPr>
          <p:cNvPr id="18"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30427" y="3531548"/>
            <a:ext cx="4114800" cy="3174052"/>
          </a:xfrm>
          <a:ln w="28575">
            <a:solidFill>
              <a:schemeClr val="tx1"/>
            </a:solidFill>
          </a:ln>
        </p:spPr>
      </p:pic>
      <p:sp>
        <p:nvSpPr>
          <p:cNvPr id="3" name="TextBox 2"/>
          <p:cNvSpPr txBox="1"/>
          <p:nvPr/>
        </p:nvSpPr>
        <p:spPr>
          <a:xfrm>
            <a:off x="5118099" y="5791200"/>
            <a:ext cx="2819401" cy="692497"/>
          </a:xfrm>
          <a:prstGeom prst="rect">
            <a:avLst/>
          </a:prstGeom>
          <a:noFill/>
        </p:spPr>
        <p:txBody>
          <a:bodyPr wrap="square" rtlCol="0">
            <a:spAutoFit/>
          </a:bodyPr>
          <a:lstStyle/>
          <a:p>
            <a:pPr algn="ctr"/>
            <a:r>
              <a:rPr lang="en-US" sz="1300" dirty="0" smtClean="0"/>
              <a:t>MTSU testing shows that 97% of oil and 79% of heavy metals were retained in the sample</a:t>
            </a:r>
            <a:endParaRPr lang="en-US" sz="1300" dirty="0"/>
          </a:p>
        </p:txBody>
      </p:sp>
    </p:spTree>
    <p:extLst>
      <p:ext uri="{BB962C8B-B14F-4D97-AF65-F5344CB8AC3E}">
        <p14:creationId xmlns:p14="http://schemas.microsoft.com/office/powerpoint/2010/main" val="312564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ypical uses and applications for pervious </a:t>
            </a:r>
            <a:r>
              <a:rPr lang="en-US" dirty="0"/>
              <a:t>c</a:t>
            </a:r>
            <a:r>
              <a:rPr lang="en-US" dirty="0" smtClean="0"/>
              <a:t>ellular </a:t>
            </a:r>
            <a:r>
              <a:rPr lang="en-US" dirty="0"/>
              <a:t>c</a:t>
            </a:r>
            <a:r>
              <a:rPr lang="en-US" dirty="0" smtClean="0"/>
              <a:t>oncrete</a:t>
            </a:r>
            <a:endParaRPr lang="en-US" dirty="0"/>
          </a:p>
        </p:txBody>
      </p:sp>
      <p:sp>
        <p:nvSpPr>
          <p:cNvPr id="3" name="Content Placeholder 2"/>
          <p:cNvSpPr>
            <a:spLocks noGrp="1"/>
          </p:cNvSpPr>
          <p:nvPr>
            <p:ph sz="quarter" idx="1"/>
          </p:nvPr>
        </p:nvSpPr>
        <p:spPr/>
        <p:txBody>
          <a:bodyPr/>
          <a:lstStyle/>
          <a:p>
            <a:r>
              <a:rPr lang="en-US" dirty="0" smtClean="0"/>
              <a:t>Sports Complex – Field Drainage</a:t>
            </a:r>
          </a:p>
          <a:p>
            <a:r>
              <a:rPr lang="en-US" dirty="0" smtClean="0"/>
              <a:t>Retaining Wall Backfill</a:t>
            </a:r>
          </a:p>
          <a:p>
            <a:r>
              <a:rPr lang="en-US" dirty="0" smtClean="0"/>
              <a:t>Pervious Pavement – sub-base filtration</a:t>
            </a:r>
          </a:p>
          <a:p>
            <a:r>
              <a:rPr lang="en-US" dirty="0" smtClean="0"/>
              <a:t>Foundation Drainage</a:t>
            </a:r>
          </a:p>
          <a:p>
            <a:r>
              <a:rPr lang="en-US" dirty="0" smtClean="0"/>
              <a:t>Pipeline Bedding / Culvert Fill</a:t>
            </a:r>
          </a:p>
          <a:p>
            <a:r>
              <a:rPr lang="en-US" dirty="0" smtClean="0"/>
              <a:t>Landscaping</a:t>
            </a:r>
          </a:p>
          <a:p>
            <a:r>
              <a:rPr lang="en-US" dirty="0" smtClean="0"/>
              <a:t>Pool Backfill</a:t>
            </a:r>
            <a:endParaRPr lang="en-US" dirty="0"/>
          </a:p>
        </p:txBody>
      </p:sp>
      <p:sp>
        <p:nvSpPr>
          <p:cNvPr id="5" name="TextBox 4"/>
          <p:cNvSpPr txBox="1"/>
          <p:nvPr/>
        </p:nvSpPr>
        <p:spPr>
          <a:xfrm>
            <a:off x="4038600" y="6324600"/>
            <a:ext cx="3462679" cy="369332"/>
          </a:xfrm>
          <a:prstGeom prst="rect">
            <a:avLst/>
          </a:prstGeom>
          <a:noFill/>
        </p:spPr>
        <p:txBody>
          <a:bodyPr wrap="none" rtlCol="0">
            <a:spAutoFit/>
          </a:bodyPr>
          <a:lstStyle/>
          <a:p>
            <a:r>
              <a:rPr lang="en-US" dirty="0" smtClean="0"/>
              <a:t>Attendees &amp; Experts Choice 2007</a:t>
            </a:r>
            <a:endParaRPr lang="en-US" dirty="0"/>
          </a:p>
        </p:txBody>
      </p:sp>
      <p:pic>
        <p:nvPicPr>
          <p:cNvPr id="2050" name="Picture 2" descr="C:\Users\Jewels\Documents\1. CCS Marketing\Powerpoint Presentations\m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4349750"/>
            <a:ext cx="3500651" cy="193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3385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fontScale="90000"/>
          </a:bodyPr>
          <a:lstStyle/>
          <a:p>
            <a:r>
              <a:rPr lang="en-US" dirty="0" smtClean="0"/>
              <a:t>Pervious cellular </a:t>
            </a:r>
            <a:r>
              <a:rPr lang="en-US" dirty="0"/>
              <a:t>c</a:t>
            </a:r>
            <a:r>
              <a:rPr lang="en-US" dirty="0" smtClean="0"/>
              <a:t>oncrete used as a sub-base at the New York Mets Ballpark saving the owner over $500,000 dollars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1676400"/>
            <a:ext cx="6035675" cy="4525963"/>
          </a:xfrm>
          <a:ln w="28575">
            <a:solidFill>
              <a:schemeClr val="tx1"/>
            </a:solidFill>
          </a:ln>
        </p:spPr>
      </p:pic>
      <p:sp>
        <p:nvSpPr>
          <p:cNvPr id="5" name="TextBox 4"/>
          <p:cNvSpPr txBox="1"/>
          <p:nvPr/>
        </p:nvSpPr>
        <p:spPr>
          <a:xfrm>
            <a:off x="6698974" y="1981200"/>
            <a:ext cx="1905000" cy="1200329"/>
          </a:xfrm>
          <a:prstGeom prst="rect">
            <a:avLst/>
          </a:prstGeom>
          <a:noFill/>
        </p:spPr>
        <p:txBody>
          <a:bodyPr wrap="square" rtlCol="0">
            <a:spAutoFit/>
          </a:bodyPr>
          <a:lstStyle/>
          <a:p>
            <a:r>
              <a:rPr lang="en-US" sz="1200" dirty="0" smtClean="0"/>
              <a:t>The site of the new ball park was on poor soils. Pervious Cellular Concrete was used as a sub-base under the playing field area to allow for drainage.</a:t>
            </a:r>
            <a:endParaRPr lang="en-US" sz="1200" dirty="0"/>
          </a:p>
        </p:txBody>
      </p:sp>
      <p:sp>
        <p:nvSpPr>
          <p:cNvPr id="6" name="TextBox 5"/>
          <p:cNvSpPr txBox="1"/>
          <p:nvPr/>
        </p:nvSpPr>
        <p:spPr>
          <a:xfrm>
            <a:off x="6698974" y="4038600"/>
            <a:ext cx="1905000" cy="1200329"/>
          </a:xfrm>
          <a:prstGeom prst="rect">
            <a:avLst/>
          </a:prstGeom>
          <a:noFill/>
        </p:spPr>
        <p:txBody>
          <a:bodyPr wrap="square" rtlCol="0">
            <a:spAutoFit/>
          </a:bodyPr>
          <a:lstStyle/>
          <a:p>
            <a:r>
              <a:rPr lang="en-US" sz="1200" dirty="0" smtClean="0"/>
              <a:t>The original design called for  4’ of lightweight aggregate.  Cellular Concrete was proposed as a value engineering alternative.</a:t>
            </a:r>
            <a:endParaRPr lang="en-US" sz="1200" dirty="0"/>
          </a:p>
        </p:txBody>
      </p:sp>
    </p:spTree>
    <p:extLst>
      <p:ext uri="{BB962C8B-B14F-4D97-AF65-F5344CB8AC3E}">
        <p14:creationId xmlns:p14="http://schemas.microsoft.com/office/powerpoint/2010/main" val="31029026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Pervious cellular </a:t>
            </a:r>
            <a:r>
              <a:rPr lang="en-US" dirty="0"/>
              <a:t>c</a:t>
            </a:r>
            <a:r>
              <a:rPr lang="en-US" dirty="0" smtClean="0"/>
              <a:t>oncrete used for retaining wall backfill to provide drainage at toe of landslide </a:t>
            </a:r>
            <a:endParaRPr lang="en-US" dirty="0"/>
          </a:p>
        </p:txBody>
      </p:sp>
      <p:pic>
        <p:nvPicPr>
          <p:cNvPr id="2051" name="Picture 3" descr="D:\Dowd Pics\Dowd I-70 Landslide 05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819" r="35896"/>
          <a:stretch/>
        </p:blipFill>
        <p:spPr bwMode="auto">
          <a:xfrm>
            <a:off x="304800" y="1545778"/>
            <a:ext cx="3469851" cy="325482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D:\Dowd Pics\Dowd I-70 Landslide 0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2002" y="3741359"/>
            <a:ext cx="2286000" cy="304818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67489" y="4419600"/>
            <a:ext cx="2971800" cy="2031325"/>
          </a:xfrm>
          <a:prstGeom prst="rect">
            <a:avLst/>
          </a:prstGeom>
          <a:noFill/>
        </p:spPr>
        <p:txBody>
          <a:bodyPr wrap="square" rtlCol="0">
            <a:spAutoFit/>
          </a:bodyPr>
          <a:lstStyle/>
          <a:p>
            <a:r>
              <a:rPr lang="en-US" sz="1400" dirty="0" smtClean="0"/>
              <a:t>Due to the close proximity of the retaining wall to the concrete block anchors installed to tie back the landslide, the lightweight pervious backfill reduced the lateral earth pressure on the new block wall while still allowing for proper draining, which is key to reducing the potential for future slope failure</a:t>
            </a:r>
            <a:endParaRPr lang="en-US" sz="1400" dirty="0"/>
          </a:p>
        </p:txBody>
      </p:sp>
      <p:grpSp>
        <p:nvGrpSpPr>
          <p:cNvPr id="7" name="Group 6"/>
          <p:cNvGrpSpPr/>
          <p:nvPr/>
        </p:nvGrpSpPr>
        <p:grpSpPr>
          <a:xfrm>
            <a:off x="5320991" y="1544537"/>
            <a:ext cx="3289609" cy="2417863"/>
            <a:chOff x="5105400" y="1545776"/>
            <a:chExt cx="3289609" cy="2417863"/>
          </a:xfrm>
        </p:grpSpPr>
        <p:pic>
          <p:nvPicPr>
            <p:cNvPr id="6" name="Picture 4" descr="Dowd Proje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545776"/>
              <a:ext cx="3289609" cy="241786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85518" y="2351659"/>
              <a:ext cx="486604" cy="261610"/>
            </a:xfrm>
            <a:prstGeom prst="rect">
              <a:avLst/>
            </a:prstGeom>
            <a:noFill/>
          </p:spPr>
          <p:txBody>
            <a:bodyPr wrap="square" rtlCol="0">
              <a:spAutoFit/>
            </a:bodyPr>
            <a:lstStyle/>
            <a:p>
              <a:r>
                <a:rPr lang="en-US" sz="1100" b="1" dirty="0" smtClean="0">
                  <a:solidFill>
                    <a:schemeClr val="bg1"/>
                  </a:solidFill>
                </a:rPr>
                <a:t>I-70</a:t>
              </a:r>
              <a:endParaRPr lang="en-US" sz="1100" b="1" dirty="0">
                <a:solidFill>
                  <a:schemeClr val="bg1"/>
                </a:solidFill>
              </a:endParaRPr>
            </a:p>
          </p:txBody>
        </p:sp>
        <p:sp>
          <p:nvSpPr>
            <p:cNvPr id="8" name="TextBox 7"/>
            <p:cNvSpPr txBox="1"/>
            <p:nvPr/>
          </p:nvSpPr>
          <p:spPr>
            <a:xfrm>
              <a:off x="6793610" y="3658839"/>
              <a:ext cx="537596" cy="261610"/>
            </a:xfrm>
            <a:prstGeom prst="rect">
              <a:avLst/>
            </a:prstGeom>
            <a:noFill/>
          </p:spPr>
          <p:txBody>
            <a:bodyPr wrap="square" rtlCol="0">
              <a:spAutoFit/>
            </a:bodyPr>
            <a:lstStyle/>
            <a:p>
              <a:r>
                <a:rPr lang="en-US" sz="1100" b="1" dirty="0" smtClean="0"/>
                <a:t>US 6</a:t>
              </a:r>
              <a:endParaRPr lang="en-US" sz="1100" b="1" dirty="0"/>
            </a:p>
          </p:txBody>
        </p:sp>
        <p:sp>
          <p:nvSpPr>
            <p:cNvPr id="5" name="TextBox 4"/>
            <p:cNvSpPr txBox="1"/>
            <p:nvPr/>
          </p:nvSpPr>
          <p:spPr>
            <a:xfrm rot="20483966">
              <a:off x="6218172" y="2890748"/>
              <a:ext cx="1185845" cy="292388"/>
            </a:xfrm>
            <a:prstGeom prst="rect">
              <a:avLst/>
            </a:prstGeom>
            <a:noFill/>
          </p:spPr>
          <p:txBody>
            <a:bodyPr wrap="square" rtlCol="0">
              <a:spAutoFit/>
            </a:bodyPr>
            <a:lstStyle/>
            <a:p>
              <a:r>
                <a:rPr lang="en-US" sz="1300" dirty="0" smtClean="0"/>
                <a:t>LANDSLIDE</a:t>
              </a:r>
              <a:endParaRPr lang="en-US" sz="1300" dirty="0"/>
            </a:p>
          </p:txBody>
        </p:sp>
      </p:grpSp>
      <p:sp>
        <p:nvSpPr>
          <p:cNvPr id="12" name="TextBox 11"/>
          <p:cNvSpPr txBox="1"/>
          <p:nvPr/>
        </p:nvSpPr>
        <p:spPr>
          <a:xfrm>
            <a:off x="3955002" y="2560259"/>
            <a:ext cx="1211324" cy="738664"/>
          </a:xfrm>
          <a:prstGeom prst="rect">
            <a:avLst/>
          </a:prstGeom>
          <a:noFill/>
          <a:ln>
            <a:solidFill>
              <a:schemeClr val="tx1"/>
            </a:solidFill>
            <a:prstDash val="lgDashDot"/>
          </a:ln>
        </p:spPr>
        <p:txBody>
          <a:bodyPr wrap="square" rtlCol="0">
            <a:spAutoFit/>
          </a:bodyPr>
          <a:lstStyle/>
          <a:p>
            <a:r>
              <a:rPr lang="en-US" sz="1400" dirty="0" smtClean="0"/>
              <a:t>Pervious fill behind lower bin wall</a:t>
            </a:r>
            <a:endParaRPr lang="en-US" sz="1400" dirty="0"/>
          </a:p>
        </p:txBody>
      </p:sp>
      <p:cxnSp>
        <p:nvCxnSpPr>
          <p:cNvPr id="14" name="Straight Arrow Connector 13"/>
          <p:cNvCxnSpPr>
            <a:stCxn id="12" idx="0"/>
          </p:cNvCxnSpPr>
          <p:nvPr/>
        </p:nvCxnSpPr>
        <p:spPr>
          <a:xfrm flipH="1" flipV="1">
            <a:off x="3569914" y="2093281"/>
            <a:ext cx="990750" cy="46697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2" idx="3"/>
          </p:cNvCxnSpPr>
          <p:nvPr/>
        </p:nvCxnSpPr>
        <p:spPr>
          <a:xfrm>
            <a:off x="5166326" y="2929591"/>
            <a:ext cx="1386874" cy="61240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533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Emerging </a:t>
            </a:r>
            <a:r>
              <a:rPr lang="en-US" dirty="0"/>
              <a:t>Technologies and Engineered Foam Solutions</a:t>
            </a:r>
          </a:p>
        </p:txBody>
      </p:sp>
      <p:sp>
        <p:nvSpPr>
          <p:cNvPr id="4" name="Rounded Rectangle 3"/>
          <p:cNvSpPr/>
          <p:nvPr/>
        </p:nvSpPr>
        <p:spPr>
          <a:xfrm>
            <a:off x="457200" y="1905000"/>
            <a:ext cx="3657600" cy="14478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Foam Transport of Fill Materials</a:t>
            </a:r>
            <a:endParaRPr lang="en-US" sz="2200" dirty="0"/>
          </a:p>
        </p:txBody>
      </p:sp>
      <p:sp>
        <p:nvSpPr>
          <p:cNvPr id="5" name="TextBox 4"/>
          <p:cNvSpPr txBox="1"/>
          <p:nvPr/>
        </p:nvSpPr>
        <p:spPr>
          <a:xfrm>
            <a:off x="4495800" y="2195384"/>
            <a:ext cx="3733800" cy="923330"/>
          </a:xfrm>
          <a:prstGeom prst="rect">
            <a:avLst/>
          </a:prstGeom>
          <a:noFill/>
        </p:spPr>
        <p:txBody>
          <a:bodyPr wrap="square" rtlCol="0">
            <a:spAutoFit/>
          </a:bodyPr>
          <a:lstStyle/>
          <a:p>
            <a:r>
              <a:rPr lang="en-US" dirty="0" smtClean="0"/>
              <a:t>Traditional fill materials and tailings transport uses </a:t>
            </a:r>
            <a:r>
              <a:rPr lang="en-US" dirty="0" smtClean="0">
                <a:solidFill>
                  <a:srgbClr val="00B0F0"/>
                </a:solidFill>
              </a:rPr>
              <a:t>WATER</a:t>
            </a:r>
            <a:r>
              <a:rPr lang="en-US" dirty="0" smtClean="0"/>
              <a:t> as the transport medium</a:t>
            </a:r>
            <a:endParaRPr lang="en-US" dirty="0"/>
          </a:p>
        </p:txBody>
      </p:sp>
      <p:sp>
        <p:nvSpPr>
          <p:cNvPr id="6" name="Down Arrow 5"/>
          <p:cNvSpPr/>
          <p:nvPr/>
        </p:nvSpPr>
        <p:spPr>
          <a:xfrm>
            <a:off x="5638800" y="3124200"/>
            <a:ext cx="723900" cy="10668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95800" y="4343400"/>
            <a:ext cx="3733800" cy="1200329"/>
          </a:xfrm>
          <a:prstGeom prst="rect">
            <a:avLst/>
          </a:prstGeom>
          <a:noFill/>
          <a:ln>
            <a:noFill/>
          </a:ln>
        </p:spPr>
        <p:txBody>
          <a:bodyPr wrap="square" rtlCol="0">
            <a:spAutoFit/>
          </a:bodyPr>
          <a:lstStyle/>
          <a:p>
            <a:r>
              <a:rPr lang="en-US" dirty="0" smtClean="0"/>
              <a:t>Foam Technology involves the introduction of </a:t>
            </a:r>
            <a:r>
              <a:rPr lang="en-US" dirty="0" smtClean="0">
                <a:solidFill>
                  <a:schemeClr val="bg2">
                    <a:lumMod val="75000"/>
                  </a:schemeClr>
                </a:solidFill>
                <a:effectLst>
                  <a:outerShdw blurRad="38100" dist="38100" dir="2700000" algn="tl">
                    <a:srgbClr val="000000">
                      <a:alpha val="43137"/>
                    </a:srgbClr>
                  </a:outerShdw>
                </a:effectLst>
              </a:rPr>
              <a:t>AIR BUBBLES </a:t>
            </a:r>
            <a:r>
              <a:rPr lang="en-US" dirty="0" smtClean="0"/>
              <a:t>to replace the water as the main transport medium</a:t>
            </a:r>
            <a:endParaRPr lang="en-US" dirty="0"/>
          </a:p>
        </p:txBody>
      </p:sp>
      <p:pic>
        <p:nvPicPr>
          <p:cNvPr id="8" name="Picture 4" descr="Copy of CO Mine Closure C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650861"/>
            <a:ext cx="4114800" cy="258540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429897" y="5696634"/>
            <a:ext cx="3733800" cy="646331"/>
          </a:xfrm>
          <a:prstGeom prst="rect">
            <a:avLst/>
          </a:prstGeom>
          <a:noFill/>
        </p:spPr>
        <p:txBody>
          <a:bodyPr wrap="square" rtlCol="0">
            <a:spAutoFit/>
          </a:bodyPr>
          <a:lstStyle/>
          <a:p>
            <a:pPr algn="ctr"/>
            <a:r>
              <a:rPr lang="en-US" dirty="0" smtClean="0"/>
              <a:t>Provides a less expensive and Environmentally friendly alternative</a:t>
            </a:r>
            <a:endParaRPr lang="en-US" dirty="0"/>
          </a:p>
        </p:txBody>
      </p:sp>
    </p:spTree>
    <p:extLst>
      <p:ext uri="{BB962C8B-B14F-4D97-AF65-F5344CB8AC3E}">
        <p14:creationId xmlns:p14="http://schemas.microsoft.com/office/powerpoint/2010/main" val="30152899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Water usage in foam transport of fill </a:t>
            </a:r>
            <a:r>
              <a:rPr lang="en-US" dirty="0"/>
              <a:t>m</a:t>
            </a:r>
            <a:r>
              <a:rPr lang="en-US" dirty="0" smtClean="0"/>
              <a:t>aterials is dramatically </a:t>
            </a:r>
            <a:r>
              <a:rPr lang="en-US" dirty="0"/>
              <a:t>r</a:t>
            </a:r>
            <a:r>
              <a:rPr lang="en-US" dirty="0" smtClean="0"/>
              <a:t>educed</a:t>
            </a:r>
            <a:endParaRPr lang="en-US" dirty="0"/>
          </a:p>
        </p:txBody>
      </p:sp>
      <p:sp>
        <p:nvSpPr>
          <p:cNvPr id="4" name="TextBox 3"/>
          <p:cNvSpPr txBox="1"/>
          <p:nvPr/>
        </p:nvSpPr>
        <p:spPr>
          <a:xfrm>
            <a:off x="2743200" y="2118502"/>
            <a:ext cx="3200400" cy="446276"/>
          </a:xfrm>
          <a:prstGeom prst="rect">
            <a:avLst/>
          </a:prstGeom>
          <a:noFill/>
        </p:spPr>
        <p:txBody>
          <a:bodyPr wrap="square" rtlCol="0">
            <a:spAutoFit/>
          </a:bodyPr>
          <a:lstStyle/>
          <a:p>
            <a:pPr algn="ctr"/>
            <a:r>
              <a:rPr lang="en-US" sz="2300" dirty="0" smtClean="0"/>
              <a:t>1 Cubic Yard of Material</a:t>
            </a:r>
            <a:endParaRPr lang="en-US" sz="2300" dirty="0"/>
          </a:p>
        </p:txBody>
      </p:sp>
      <p:sp>
        <p:nvSpPr>
          <p:cNvPr id="5" name="Rounded Rectangle 4"/>
          <p:cNvSpPr/>
          <p:nvPr/>
        </p:nvSpPr>
        <p:spPr>
          <a:xfrm>
            <a:off x="838200" y="3352800"/>
            <a:ext cx="2971800" cy="6858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Water Transport</a:t>
            </a:r>
          </a:p>
          <a:p>
            <a:pPr algn="ctr"/>
            <a:r>
              <a:rPr lang="en-US" sz="1200" dirty="0" smtClean="0">
                <a:solidFill>
                  <a:schemeClr val="tx1"/>
                </a:solidFill>
              </a:rPr>
              <a:t>50% Material 50% Water</a:t>
            </a:r>
            <a:endParaRPr lang="en-US" sz="1200" dirty="0">
              <a:solidFill>
                <a:schemeClr val="tx1"/>
              </a:solidFill>
            </a:endParaRPr>
          </a:p>
        </p:txBody>
      </p:sp>
      <p:sp>
        <p:nvSpPr>
          <p:cNvPr id="6" name="Rounded Rectangle 5"/>
          <p:cNvSpPr/>
          <p:nvPr/>
        </p:nvSpPr>
        <p:spPr>
          <a:xfrm>
            <a:off x="4800600" y="3352800"/>
            <a:ext cx="2971800" cy="6858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Foam Transport</a:t>
            </a:r>
          </a:p>
          <a:p>
            <a:pPr algn="ctr"/>
            <a:r>
              <a:rPr lang="en-US" sz="1200" dirty="0" smtClean="0">
                <a:solidFill>
                  <a:schemeClr val="tx1"/>
                </a:solidFill>
              </a:rPr>
              <a:t>50% Material 50% Foam</a:t>
            </a:r>
            <a:endParaRPr lang="en-US" sz="1200" dirty="0">
              <a:solidFill>
                <a:schemeClr val="tx1"/>
              </a:solidFill>
            </a:endParaRPr>
          </a:p>
        </p:txBody>
      </p:sp>
      <p:cxnSp>
        <p:nvCxnSpPr>
          <p:cNvPr id="8" name="Straight Connector 7"/>
          <p:cNvCxnSpPr>
            <a:stCxn id="4" idx="3"/>
          </p:cNvCxnSpPr>
          <p:nvPr/>
        </p:nvCxnSpPr>
        <p:spPr>
          <a:xfrm>
            <a:off x="5943600" y="2341640"/>
            <a:ext cx="342900" cy="76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0"/>
          </p:cNvCxnSpPr>
          <p:nvPr/>
        </p:nvCxnSpPr>
        <p:spPr>
          <a:xfrm flipV="1">
            <a:off x="6286500" y="2349336"/>
            <a:ext cx="0" cy="10034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4" idx="1"/>
          </p:cNvCxnSpPr>
          <p:nvPr/>
        </p:nvCxnSpPr>
        <p:spPr>
          <a:xfrm flipH="1">
            <a:off x="2324100" y="2341640"/>
            <a:ext cx="419100" cy="76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5" idx="0"/>
          </p:cNvCxnSpPr>
          <p:nvPr/>
        </p:nvCxnSpPr>
        <p:spPr>
          <a:xfrm flipV="1">
            <a:off x="2324100" y="2349336"/>
            <a:ext cx="0" cy="10034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324100" y="4038600"/>
            <a:ext cx="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286500" y="4038600"/>
            <a:ext cx="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219200" y="5158260"/>
            <a:ext cx="2252989" cy="430887"/>
          </a:xfrm>
          <a:prstGeom prst="rect">
            <a:avLst/>
          </a:prstGeom>
          <a:noFill/>
        </p:spPr>
        <p:txBody>
          <a:bodyPr wrap="none" rtlCol="0">
            <a:spAutoFit/>
          </a:bodyPr>
          <a:lstStyle/>
          <a:p>
            <a:r>
              <a:rPr lang="en-US" sz="2200" dirty="0" smtClean="0"/>
              <a:t>101 Gallons Water</a:t>
            </a:r>
            <a:endParaRPr lang="en-US" sz="2200" dirty="0"/>
          </a:p>
        </p:txBody>
      </p:sp>
      <p:sp>
        <p:nvSpPr>
          <p:cNvPr id="22" name="TextBox 21"/>
          <p:cNvSpPr txBox="1"/>
          <p:nvPr/>
        </p:nvSpPr>
        <p:spPr>
          <a:xfrm>
            <a:off x="5246749" y="5181600"/>
            <a:ext cx="2068451" cy="430887"/>
          </a:xfrm>
          <a:prstGeom prst="rect">
            <a:avLst/>
          </a:prstGeom>
          <a:noFill/>
        </p:spPr>
        <p:txBody>
          <a:bodyPr wrap="none" rtlCol="0">
            <a:spAutoFit/>
          </a:bodyPr>
          <a:lstStyle/>
          <a:p>
            <a:r>
              <a:rPr lang="en-US" sz="2200" dirty="0" smtClean="0"/>
              <a:t>4 Gallons Water</a:t>
            </a:r>
            <a:endParaRPr lang="en-US" sz="2200" dirty="0"/>
          </a:p>
        </p:txBody>
      </p:sp>
    </p:spTree>
    <p:extLst>
      <p:ext uri="{BB962C8B-B14F-4D97-AF65-F5344CB8AC3E}">
        <p14:creationId xmlns:p14="http://schemas.microsoft.com/office/powerpoint/2010/main" val="24067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Principals and benefits of foam </a:t>
            </a:r>
            <a:r>
              <a:rPr lang="en-US" dirty="0"/>
              <a:t>t</a:t>
            </a:r>
            <a:r>
              <a:rPr lang="en-US" dirty="0" smtClean="0"/>
              <a:t>ransport </a:t>
            </a:r>
            <a:r>
              <a:rPr lang="en-US" dirty="0"/>
              <a:t>t</a:t>
            </a:r>
            <a:r>
              <a:rPr lang="en-US" dirty="0" smtClean="0"/>
              <a:t>echnology</a:t>
            </a:r>
            <a:endParaRPr lang="en-US" dirty="0"/>
          </a:p>
        </p:txBody>
      </p:sp>
      <p:sp>
        <p:nvSpPr>
          <p:cNvPr id="4" name="Rounded Rectangle 3"/>
          <p:cNvSpPr/>
          <p:nvPr/>
        </p:nvSpPr>
        <p:spPr>
          <a:xfrm>
            <a:off x="838200" y="1857632"/>
            <a:ext cx="3429000" cy="9144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Air Weighs Less than Water</a:t>
            </a:r>
            <a:endParaRPr lang="en-US" dirty="0">
              <a:solidFill>
                <a:schemeClr val="tx1"/>
              </a:solidFill>
            </a:endParaRPr>
          </a:p>
        </p:txBody>
      </p:sp>
      <p:sp>
        <p:nvSpPr>
          <p:cNvPr id="5" name="Rounded Rectangle 4"/>
          <p:cNvSpPr/>
          <p:nvPr/>
        </p:nvSpPr>
        <p:spPr>
          <a:xfrm>
            <a:off x="838200" y="2991021"/>
            <a:ext cx="3429000" cy="9144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Foam is Generated on site</a:t>
            </a:r>
            <a:endParaRPr lang="en-US" dirty="0">
              <a:solidFill>
                <a:schemeClr val="tx1"/>
              </a:solidFill>
            </a:endParaRPr>
          </a:p>
        </p:txBody>
      </p:sp>
      <p:sp>
        <p:nvSpPr>
          <p:cNvPr id="6" name="Rounded Rectangle 5"/>
          <p:cNvSpPr/>
          <p:nvPr/>
        </p:nvSpPr>
        <p:spPr>
          <a:xfrm>
            <a:off x="838200" y="4124410"/>
            <a:ext cx="7086600" cy="9144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Foam reduces abrasion on the pipeline due to internal friction</a:t>
            </a:r>
            <a:endParaRPr lang="en-US" dirty="0">
              <a:solidFill>
                <a:schemeClr val="tx1"/>
              </a:solidFill>
            </a:endParaRPr>
          </a:p>
        </p:txBody>
      </p:sp>
      <p:sp>
        <p:nvSpPr>
          <p:cNvPr id="7" name="Rounded Rectangle 6"/>
          <p:cNvSpPr/>
          <p:nvPr/>
        </p:nvSpPr>
        <p:spPr>
          <a:xfrm>
            <a:off x="838200" y="5257800"/>
            <a:ext cx="3429000" cy="9144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Foam is biodegradable</a:t>
            </a:r>
            <a:endParaRPr lang="en-US" dirty="0">
              <a:solidFill>
                <a:schemeClr val="tx1"/>
              </a:solidFill>
            </a:endParaRPr>
          </a:p>
        </p:txBody>
      </p:sp>
      <p:sp>
        <p:nvSpPr>
          <p:cNvPr id="8" name="Rounded Rectangle 7"/>
          <p:cNvSpPr/>
          <p:nvPr/>
        </p:nvSpPr>
        <p:spPr>
          <a:xfrm>
            <a:off x="4572000" y="1857632"/>
            <a:ext cx="3352800" cy="9144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Foam uses Less Energy than water as a transport medium</a:t>
            </a:r>
            <a:endParaRPr lang="en-US" dirty="0">
              <a:solidFill>
                <a:schemeClr val="tx1"/>
              </a:solidFill>
            </a:endParaRPr>
          </a:p>
        </p:txBody>
      </p:sp>
      <p:sp>
        <p:nvSpPr>
          <p:cNvPr id="9" name="Rounded Rectangle 8"/>
          <p:cNvSpPr/>
          <p:nvPr/>
        </p:nvSpPr>
        <p:spPr>
          <a:xfrm>
            <a:off x="4572000" y="2991021"/>
            <a:ext cx="3352800" cy="9144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Eliminates the need to pump in, haul, or treat water</a:t>
            </a:r>
            <a:endParaRPr lang="en-US" dirty="0">
              <a:solidFill>
                <a:schemeClr val="tx1"/>
              </a:solidFill>
            </a:endParaRPr>
          </a:p>
        </p:txBody>
      </p:sp>
      <p:sp>
        <p:nvSpPr>
          <p:cNvPr id="10" name="Rounded Rectangle 9"/>
          <p:cNvSpPr/>
          <p:nvPr/>
        </p:nvSpPr>
        <p:spPr>
          <a:xfrm>
            <a:off x="4572000" y="5257800"/>
            <a:ext cx="3352800" cy="9144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Material particle size can be as large as 3/4 inch</a:t>
            </a:r>
            <a:endParaRPr lang="en-US" dirty="0">
              <a:solidFill>
                <a:schemeClr val="tx1"/>
              </a:solidFill>
            </a:endParaRPr>
          </a:p>
        </p:txBody>
      </p:sp>
      <p:cxnSp>
        <p:nvCxnSpPr>
          <p:cNvPr id="12" name="Straight Arrow Connector 11"/>
          <p:cNvCxnSpPr/>
          <p:nvPr/>
        </p:nvCxnSpPr>
        <p:spPr>
          <a:xfrm>
            <a:off x="4038600" y="2314832"/>
            <a:ext cx="7620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038600" y="3448221"/>
            <a:ext cx="7620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1279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Foam transport was used successfully in a mine Grouting reclamation project for the State of Colorado</a:t>
            </a:r>
            <a:endParaRPr lang="en-US" dirty="0"/>
          </a:p>
        </p:txBody>
      </p:sp>
      <p:grpSp>
        <p:nvGrpSpPr>
          <p:cNvPr id="4" name="Group 5"/>
          <p:cNvGrpSpPr>
            <a:grpSpLocks/>
          </p:cNvGrpSpPr>
          <p:nvPr/>
        </p:nvGrpSpPr>
        <p:grpSpPr bwMode="auto">
          <a:xfrm>
            <a:off x="228600" y="1752600"/>
            <a:ext cx="5295900" cy="4724400"/>
            <a:chOff x="1344" y="1200"/>
            <a:chExt cx="3144" cy="2881"/>
          </a:xfrm>
        </p:grpSpPr>
        <p:pic>
          <p:nvPicPr>
            <p:cNvPr id="5" name="Picture 6" descr="Phase I Country Club Cir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 y="1200"/>
              <a:ext cx="3144" cy="2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Freeform 7"/>
            <p:cNvSpPr>
              <a:spLocks/>
            </p:cNvSpPr>
            <p:nvPr/>
          </p:nvSpPr>
          <p:spPr bwMode="auto">
            <a:xfrm>
              <a:off x="1740" y="1452"/>
              <a:ext cx="2370" cy="2112"/>
            </a:xfrm>
            <a:custGeom>
              <a:avLst/>
              <a:gdLst>
                <a:gd name="T0" fmla="*/ 0 w 2370"/>
                <a:gd name="T1" fmla="*/ 0 h 2112"/>
                <a:gd name="T2" fmla="*/ 2208 w 2370"/>
                <a:gd name="T3" fmla="*/ 594 h 2112"/>
                <a:gd name="T4" fmla="*/ 2298 w 2370"/>
                <a:gd name="T5" fmla="*/ 630 h 2112"/>
                <a:gd name="T6" fmla="*/ 2346 w 2370"/>
                <a:gd name="T7" fmla="*/ 684 h 2112"/>
                <a:gd name="T8" fmla="*/ 2364 w 2370"/>
                <a:gd name="T9" fmla="*/ 780 h 2112"/>
                <a:gd name="T10" fmla="*/ 2370 w 2370"/>
                <a:gd name="T11" fmla="*/ 870 h 2112"/>
                <a:gd name="T12" fmla="*/ 2346 w 2370"/>
                <a:gd name="T13" fmla="*/ 996 h 2112"/>
                <a:gd name="T14" fmla="*/ 2274 w 2370"/>
                <a:gd name="T15" fmla="*/ 1230 h 2112"/>
                <a:gd name="T16" fmla="*/ 2154 w 2370"/>
                <a:gd name="T17" fmla="*/ 1572 h 2112"/>
                <a:gd name="T18" fmla="*/ 2028 w 2370"/>
                <a:gd name="T19" fmla="*/ 1830 h 2112"/>
                <a:gd name="T20" fmla="*/ 1896 w 2370"/>
                <a:gd name="T21" fmla="*/ 1908 h 2112"/>
                <a:gd name="T22" fmla="*/ 2058 w 2370"/>
                <a:gd name="T23" fmla="*/ 2112 h 2112"/>
                <a:gd name="T24" fmla="*/ 1770 w 2370"/>
                <a:gd name="T25" fmla="*/ 1758 h 2112"/>
                <a:gd name="T26" fmla="*/ 1518 w 2370"/>
                <a:gd name="T27" fmla="*/ 1500 h 2112"/>
                <a:gd name="T28" fmla="*/ 1362 w 2370"/>
                <a:gd name="T29" fmla="*/ 1326 h 2112"/>
                <a:gd name="T30" fmla="*/ 1104 w 2370"/>
                <a:gd name="T31" fmla="*/ 1020 h 2112"/>
                <a:gd name="T32" fmla="*/ 930 w 2370"/>
                <a:gd name="T33" fmla="*/ 816 h 2112"/>
                <a:gd name="T34" fmla="*/ 738 w 2370"/>
                <a:gd name="T35" fmla="*/ 534 h 2112"/>
                <a:gd name="T36" fmla="*/ 876 w 2370"/>
                <a:gd name="T37" fmla="*/ 228 h 2112"/>
                <a:gd name="T38" fmla="*/ 750 w 2370"/>
                <a:gd name="T39" fmla="*/ 516 h 2112"/>
                <a:gd name="T40" fmla="*/ 384 w 2370"/>
                <a:gd name="T41" fmla="*/ 834 h 2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70" h="2112">
                  <a:moveTo>
                    <a:pt x="0" y="0"/>
                  </a:moveTo>
                  <a:lnTo>
                    <a:pt x="2208" y="594"/>
                  </a:lnTo>
                  <a:lnTo>
                    <a:pt x="2298" y="630"/>
                  </a:lnTo>
                  <a:lnTo>
                    <a:pt x="2346" y="684"/>
                  </a:lnTo>
                  <a:lnTo>
                    <a:pt x="2364" y="780"/>
                  </a:lnTo>
                  <a:lnTo>
                    <a:pt x="2370" y="870"/>
                  </a:lnTo>
                  <a:lnTo>
                    <a:pt x="2346" y="996"/>
                  </a:lnTo>
                  <a:lnTo>
                    <a:pt x="2274" y="1230"/>
                  </a:lnTo>
                  <a:lnTo>
                    <a:pt x="2154" y="1572"/>
                  </a:lnTo>
                  <a:lnTo>
                    <a:pt x="2028" y="1830"/>
                  </a:lnTo>
                  <a:lnTo>
                    <a:pt x="1896" y="1908"/>
                  </a:lnTo>
                  <a:lnTo>
                    <a:pt x="2058" y="2112"/>
                  </a:lnTo>
                  <a:lnTo>
                    <a:pt x="1770" y="1758"/>
                  </a:lnTo>
                  <a:lnTo>
                    <a:pt x="1518" y="1500"/>
                  </a:lnTo>
                  <a:lnTo>
                    <a:pt x="1362" y="1326"/>
                  </a:lnTo>
                  <a:lnTo>
                    <a:pt x="1104" y="1020"/>
                  </a:lnTo>
                  <a:lnTo>
                    <a:pt x="930" y="816"/>
                  </a:lnTo>
                  <a:lnTo>
                    <a:pt x="738" y="534"/>
                  </a:lnTo>
                  <a:lnTo>
                    <a:pt x="876" y="228"/>
                  </a:lnTo>
                  <a:lnTo>
                    <a:pt x="750" y="516"/>
                  </a:lnTo>
                  <a:lnTo>
                    <a:pt x="384" y="834"/>
                  </a:lnTo>
                </a:path>
              </a:pathLst>
            </a:custGeom>
            <a:noFill/>
            <a:ln w="38100" cap="flat" cmpd="sng">
              <a:solidFill>
                <a:schemeClr val="accent2"/>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cs typeface="+mn-cs"/>
              </a:endParaRPr>
            </a:p>
          </p:txBody>
        </p:sp>
      </p:grpSp>
      <p:sp>
        <p:nvSpPr>
          <p:cNvPr id="8" name="Freeform 7"/>
          <p:cNvSpPr>
            <a:spLocks/>
          </p:cNvSpPr>
          <p:nvPr/>
        </p:nvSpPr>
        <p:spPr bwMode="auto">
          <a:xfrm>
            <a:off x="880481" y="2165841"/>
            <a:ext cx="3992138" cy="3463357"/>
          </a:xfrm>
          <a:custGeom>
            <a:avLst/>
            <a:gdLst>
              <a:gd name="T0" fmla="*/ 0 w 2370"/>
              <a:gd name="T1" fmla="*/ 0 h 2112"/>
              <a:gd name="T2" fmla="*/ 2208 w 2370"/>
              <a:gd name="T3" fmla="*/ 594 h 2112"/>
              <a:gd name="T4" fmla="*/ 2298 w 2370"/>
              <a:gd name="T5" fmla="*/ 630 h 2112"/>
              <a:gd name="T6" fmla="*/ 2346 w 2370"/>
              <a:gd name="T7" fmla="*/ 684 h 2112"/>
              <a:gd name="T8" fmla="*/ 2364 w 2370"/>
              <a:gd name="T9" fmla="*/ 780 h 2112"/>
              <a:gd name="T10" fmla="*/ 2370 w 2370"/>
              <a:gd name="T11" fmla="*/ 870 h 2112"/>
              <a:gd name="T12" fmla="*/ 2346 w 2370"/>
              <a:gd name="T13" fmla="*/ 996 h 2112"/>
              <a:gd name="T14" fmla="*/ 2274 w 2370"/>
              <a:gd name="T15" fmla="*/ 1230 h 2112"/>
              <a:gd name="T16" fmla="*/ 2154 w 2370"/>
              <a:gd name="T17" fmla="*/ 1572 h 2112"/>
              <a:gd name="T18" fmla="*/ 2028 w 2370"/>
              <a:gd name="T19" fmla="*/ 1830 h 2112"/>
              <a:gd name="T20" fmla="*/ 1896 w 2370"/>
              <a:gd name="T21" fmla="*/ 1908 h 2112"/>
              <a:gd name="T22" fmla="*/ 2058 w 2370"/>
              <a:gd name="T23" fmla="*/ 2112 h 2112"/>
              <a:gd name="T24" fmla="*/ 1770 w 2370"/>
              <a:gd name="T25" fmla="*/ 1758 h 2112"/>
              <a:gd name="T26" fmla="*/ 1518 w 2370"/>
              <a:gd name="T27" fmla="*/ 1500 h 2112"/>
              <a:gd name="T28" fmla="*/ 1362 w 2370"/>
              <a:gd name="T29" fmla="*/ 1326 h 2112"/>
              <a:gd name="T30" fmla="*/ 1104 w 2370"/>
              <a:gd name="T31" fmla="*/ 1020 h 2112"/>
              <a:gd name="T32" fmla="*/ 930 w 2370"/>
              <a:gd name="T33" fmla="*/ 816 h 2112"/>
              <a:gd name="T34" fmla="*/ 738 w 2370"/>
              <a:gd name="T35" fmla="*/ 534 h 2112"/>
              <a:gd name="T36" fmla="*/ 876 w 2370"/>
              <a:gd name="T37" fmla="*/ 228 h 2112"/>
              <a:gd name="T38" fmla="*/ 750 w 2370"/>
              <a:gd name="T39" fmla="*/ 516 h 2112"/>
              <a:gd name="T40" fmla="*/ 384 w 2370"/>
              <a:gd name="T41" fmla="*/ 834 h 2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70" h="2112">
                <a:moveTo>
                  <a:pt x="0" y="0"/>
                </a:moveTo>
                <a:lnTo>
                  <a:pt x="2208" y="594"/>
                </a:lnTo>
                <a:lnTo>
                  <a:pt x="2298" y="630"/>
                </a:lnTo>
                <a:lnTo>
                  <a:pt x="2346" y="684"/>
                </a:lnTo>
                <a:lnTo>
                  <a:pt x="2364" y="780"/>
                </a:lnTo>
                <a:lnTo>
                  <a:pt x="2370" y="870"/>
                </a:lnTo>
                <a:lnTo>
                  <a:pt x="2346" y="996"/>
                </a:lnTo>
                <a:lnTo>
                  <a:pt x="2274" y="1230"/>
                </a:lnTo>
                <a:lnTo>
                  <a:pt x="2154" y="1572"/>
                </a:lnTo>
                <a:lnTo>
                  <a:pt x="2028" y="1830"/>
                </a:lnTo>
                <a:lnTo>
                  <a:pt x="1896" y="1908"/>
                </a:lnTo>
                <a:lnTo>
                  <a:pt x="2058" y="2112"/>
                </a:lnTo>
                <a:lnTo>
                  <a:pt x="1770" y="1758"/>
                </a:lnTo>
                <a:lnTo>
                  <a:pt x="1518" y="1500"/>
                </a:lnTo>
                <a:lnTo>
                  <a:pt x="1362" y="1326"/>
                </a:lnTo>
                <a:lnTo>
                  <a:pt x="1104" y="1020"/>
                </a:lnTo>
                <a:lnTo>
                  <a:pt x="930" y="816"/>
                </a:lnTo>
                <a:lnTo>
                  <a:pt x="738" y="534"/>
                </a:lnTo>
                <a:lnTo>
                  <a:pt x="876" y="228"/>
                </a:lnTo>
                <a:lnTo>
                  <a:pt x="750" y="516"/>
                </a:lnTo>
                <a:lnTo>
                  <a:pt x="384" y="834"/>
                </a:lnTo>
              </a:path>
            </a:pathLst>
          </a:custGeom>
          <a:noFill/>
          <a:ln w="381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cs"/>
            </a:endParaRPr>
          </a:p>
        </p:txBody>
      </p:sp>
      <p:sp>
        <p:nvSpPr>
          <p:cNvPr id="9" name="TextBox 8"/>
          <p:cNvSpPr txBox="1"/>
          <p:nvPr/>
        </p:nvSpPr>
        <p:spPr>
          <a:xfrm>
            <a:off x="5559511" y="2165842"/>
            <a:ext cx="3274743" cy="1477328"/>
          </a:xfrm>
          <a:prstGeom prst="rect">
            <a:avLst/>
          </a:prstGeom>
          <a:noFill/>
        </p:spPr>
        <p:txBody>
          <a:bodyPr wrap="none" rtlCol="0">
            <a:spAutoFit/>
          </a:bodyPr>
          <a:lstStyle/>
          <a:p>
            <a:r>
              <a:rPr lang="en-US" u="sng" dirty="0" smtClean="0"/>
              <a:t>Project Location:</a:t>
            </a:r>
          </a:p>
          <a:p>
            <a:endParaRPr lang="en-US" dirty="0"/>
          </a:p>
          <a:p>
            <a:r>
              <a:rPr lang="en-US" dirty="0" smtClean="0"/>
              <a:t>Country Club Circle Subdivision</a:t>
            </a:r>
          </a:p>
          <a:p>
            <a:endParaRPr lang="en-US" dirty="0"/>
          </a:p>
          <a:p>
            <a:r>
              <a:rPr lang="en-US" dirty="0" smtClean="0"/>
              <a:t>Colorado Springs, Colorado</a:t>
            </a:r>
            <a:endParaRPr lang="en-US" dirty="0"/>
          </a:p>
        </p:txBody>
      </p:sp>
      <p:pic>
        <p:nvPicPr>
          <p:cNvPr id="10" name="Picture 5" descr="DRMS_logo-final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213" y="4419600"/>
            <a:ext cx="104933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88418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96200" cy="1143000"/>
          </a:xfrm>
        </p:spPr>
        <p:txBody>
          <a:bodyPr>
            <a:normAutofit fontScale="90000"/>
          </a:bodyPr>
          <a:lstStyle/>
          <a:p>
            <a:r>
              <a:rPr lang="en-US" dirty="0" smtClean="0"/>
              <a:t>The subdivision had experienced several subsidence events that caused significant damage, indicating large voids</a:t>
            </a:r>
            <a:endParaRPr lang="en-US" dirty="0"/>
          </a:p>
        </p:txBody>
      </p:sp>
      <p:pic>
        <p:nvPicPr>
          <p:cNvPr id="4" name="Picture 5" descr="Strat Colum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05465"/>
            <a:ext cx="4267200" cy="532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2971800" y="4938584"/>
            <a:ext cx="228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086100" y="4938584"/>
            <a:ext cx="0" cy="3686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971800" y="5307227"/>
            <a:ext cx="228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429000" y="4938584"/>
            <a:ext cx="762000" cy="1843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4114800" y="2590800"/>
            <a:ext cx="1219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191000" y="4648200"/>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34000" y="2590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334000" y="4650259"/>
            <a:ext cx="381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745317" y="4557920"/>
            <a:ext cx="2971800" cy="923330"/>
          </a:xfrm>
          <a:prstGeom prst="rect">
            <a:avLst/>
          </a:prstGeom>
          <a:noFill/>
        </p:spPr>
        <p:txBody>
          <a:bodyPr wrap="square" rtlCol="0">
            <a:spAutoFit/>
          </a:bodyPr>
          <a:lstStyle/>
          <a:p>
            <a:r>
              <a:rPr lang="en-US" dirty="0" smtClean="0"/>
              <a:t>The strata in the sub-division consists of about 45’ of sand over 15’ of rock</a:t>
            </a:r>
            <a:endParaRPr lang="en-US" dirty="0"/>
          </a:p>
        </p:txBody>
      </p:sp>
      <p:sp>
        <p:nvSpPr>
          <p:cNvPr id="28" name="TextBox 27"/>
          <p:cNvSpPr txBox="1"/>
          <p:nvPr/>
        </p:nvSpPr>
        <p:spPr>
          <a:xfrm>
            <a:off x="4906662" y="5867400"/>
            <a:ext cx="2286000" cy="646331"/>
          </a:xfrm>
          <a:prstGeom prst="rect">
            <a:avLst/>
          </a:prstGeom>
          <a:noFill/>
        </p:spPr>
        <p:txBody>
          <a:bodyPr wrap="square" rtlCol="0">
            <a:spAutoFit/>
          </a:bodyPr>
          <a:lstStyle/>
          <a:p>
            <a:r>
              <a:rPr lang="en-US" dirty="0" smtClean="0"/>
              <a:t>The coal mine created 8’ to 9’ of void space</a:t>
            </a:r>
            <a:endParaRPr lang="en-US" dirty="0"/>
          </a:p>
        </p:txBody>
      </p:sp>
      <p:pic>
        <p:nvPicPr>
          <p:cNvPr id="29" name="Picture 4" descr="132-3287_IM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1743612"/>
            <a:ext cx="2667000" cy="206638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5952758" y="3782714"/>
            <a:ext cx="2556918" cy="276999"/>
          </a:xfrm>
          <a:prstGeom prst="rect">
            <a:avLst/>
          </a:prstGeom>
          <a:noFill/>
        </p:spPr>
        <p:txBody>
          <a:bodyPr wrap="none" rtlCol="0">
            <a:spAutoFit/>
          </a:bodyPr>
          <a:lstStyle/>
          <a:p>
            <a:r>
              <a:rPr lang="en-US" sz="1200" dirty="0" smtClean="0"/>
              <a:t>Damage from 2005 subsidence event</a:t>
            </a:r>
            <a:endParaRPr lang="en-US" sz="1200" dirty="0"/>
          </a:p>
        </p:txBody>
      </p:sp>
      <p:cxnSp>
        <p:nvCxnSpPr>
          <p:cNvPr id="33" name="Straight Connector 32"/>
          <p:cNvCxnSpPr>
            <a:stCxn id="13" idx="3"/>
          </p:cNvCxnSpPr>
          <p:nvPr/>
        </p:nvCxnSpPr>
        <p:spPr>
          <a:xfrm flipV="1">
            <a:off x="4191000" y="5030744"/>
            <a:ext cx="1143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334000" y="5030745"/>
            <a:ext cx="0" cy="91285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0178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Large voids were found and evaluated using borehole camera, sonar scanning, and cross hole tomography  </a:t>
            </a:r>
            <a:endParaRPr lang="en-US" dirty="0"/>
          </a:p>
        </p:txBody>
      </p:sp>
      <p:grpSp>
        <p:nvGrpSpPr>
          <p:cNvPr id="4" name="Group 4"/>
          <p:cNvGrpSpPr>
            <a:grpSpLocks/>
          </p:cNvGrpSpPr>
          <p:nvPr/>
        </p:nvGrpSpPr>
        <p:grpSpPr bwMode="auto">
          <a:xfrm>
            <a:off x="454249" y="1516558"/>
            <a:ext cx="4185098" cy="5146765"/>
            <a:chOff x="1660" y="1440"/>
            <a:chExt cx="8780" cy="12200"/>
          </a:xfrm>
        </p:grpSpPr>
        <p:sp>
          <p:nvSpPr>
            <p:cNvPr id="5" name="Text Box 5"/>
            <p:cNvSpPr txBox="1">
              <a:spLocks noChangeArrowheads="1"/>
            </p:cNvSpPr>
            <p:nvPr/>
          </p:nvSpPr>
          <p:spPr bwMode="auto">
            <a:xfrm>
              <a:off x="1660" y="13140"/>
              <a:ext cx="8460"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000">
                  <a:latin typeface="Verdana" pitchFamily="34" charset="0"/>
                </a:rPr>
                <a:t>Figure 12 – Video Images in Borehole CCC13 During Foamed Sand Injection in Borehole CCC6</a:t>
              </a:r>
              <a:endParaRPr lang="en-US">
                <a:latin typeface="Verdana" pitchFamily="34" charset="0"/>
              </a:endParaRPr>
            </a:p>
          </p:txBody>
        </p:sp>
        <p:pic>
          <p:nvPicPr>
            <p:cNvPr id="6" name="Picture 6" descr="Figure 12_Foamed Sand"/>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0" y="1440"/>
              <a:ext cx="8640" cy="1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p:cNvSpPr txBox="1"/>
          <p:nvPr/>
        </p:nvSpPr>
        <p:spPr>
          <a:xfrm>
            <a:off x="4891482" y="4258270"/>
            <a:ext cx="3581400" cy="923330"/>
          </a:xfrm>
          <a:prstGeom prst="rect">
            <a:avLst/>
          </a:prstGeom>
          <a:noFill/>
        </p:spPr>
        <p:txBody>
          <a:bodyPr wrap="square" rtlCol="0">
            <a:spAutoFit/>
          </a:bodyPr>
          <a:lstStyle/>
          <a:p>
            <a:r>
              <a:rPr lang="en-US" dirty="0" smtClean="0"/>
              <a:t>Borehole camera images show foamed sand slurry flowing through the voids</a:t>
            </a:r>
            <a:endParaRPr lang="en-US" dirty="0"/>
          </a:p>
        </p:txBody>
      </p:sp>
      <p:sp>
        <p:nvSpPr>
          <p:cNvPr id="8" name="TextBox 7"/>
          <p:cNvSpPr txBox="1"/>
          <p:nvPr/>
        </p:nvSpPr>
        <p:spPr>
          <a:xfrm>
            <a:off x="4815282" y="2057400"/>
            <a:ext cx="3733800" cy="923330"/>
          </a:xfrm>
          <a:prstGeom prst="rect">
            <a:avLst/>
          </a:prstGeom>
          <a:noFill/>
        </p:spPr>
        <p:txBody>
          <a:bodyPr wrap="square" rtlCol="0">
            <a:spAutoFit/>
          </a:bodyPr>
          <a:lstStyle/>
          <a:p>
            <a:r>
              <a:rPr lang="en-US" dirty="0" smtClean="0"/>
              <a:t>In May 2009, 267 cubic yards of a foamed sand slurry was injected into open mine entry</a:t>
            </a:r>
            <a:endParaRPr lang="en-US" dirty="0"/>
          </a:p>
        </p:txBody>
      </p:sp>
    </p:spTree>
    <p:extLst>
      <p:ext uri="{BB962C8B-B14F-4D97-AF65-F5344CB8AC3E}">
        <p14:creationId xmlns:p14="http://schemas.microsoft.com/office/powerpoint/2010/main" val="18503149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Conforms to ACI industry standards</a:t>
            </a:r>
            <a:endParaRPr lang="en-US" dirty="0"/>
          </a:p>
        </p:txBody>
      </p:sp>
      <p:sp>
        <p:nvSpPr>
          <p:cNvPr id="4" name="TextBox 3"/>
          <p:cNvSpPr txBox="1"/>
          <p:nvPr/>
        </p:nvSpPr>
        <p:spPr>
          <a:xfrm>
            <a:off x="3505200" y="1796534"/>
            <a:ext cx="1563633" cy="369332"/>
          </a:xfrm>
          <a:prstGeom prst="rect">
            <a:avLst/>
          </a:prstGeom>
          <a:noFill/>
        </p:spPr>
        <p:txBody>
          <a:bodyPr wrap="none" rtlCol="0">
            <a:spAutoFit/>
          </a:bodyPr>
          <a:lstStyle/>
          <a:p>
            <a:r>
              <a:rPr lang="en-US" dirty="0" smtClean="0"/>
              <a:t>Types of Foam</a:t>
            </a:r>
            <a:endParaRPr lang="en-US" dirty="0"/>
          </a:p>
        </p:txBody>
      </p:sp>
      <p:sp>
        <p:nvSpPr>
          <p:cNvPr id="5" name="TextBox 4"/>
          <p:cNvSpPr txBox="1"/>
          <p:nvPr/>
        </p:nvSpPr>
        <p:spPr>
          <a:xfrm>
            <a:off x="685800" y="3047999"/>
            <a:ext cx="3034870" cy="769441"/>
          </a:xfrm>
          <a:prstGeom prst="rect">
            <a:avLst/>
          </a:prstGeom>
          <a:noFill/>
        </p:spPr>
        <p:txBody>
          <a:bodyPr wrap="none" rtlCol="0">
            <a:spAutoFit/>
          </a:bodyPr>
          <a:lstStyle/>
          <a:p>
            <a:pPr algn="ctr"/>
            <a:r>
              <a:rPr lang="en-US" sz="2600" dirty="0" smtClean="0"/>
              <a:t>Preformed</a:t>
            </a:r>
          </a:p>
          <a:p>
            <a:pPr algn="ctr"/>
            <a:r>
              <a:rPr lang="en-US" dirty="0" smtClean="0"/>
              <a:t>Produced by Foam Generator</a:t>
            </a:r>
            <a:endParaRPr lang="en-US" dirty="0"/>
          </a:p>
        </p:txBody>
      </p:sp>
      <p:sp>
        <p:nvSpPr>
          <p:cNvPr id="6" name="TextBox 5"/>
          <p:cNvSpPr txBox="1"/>
          <p:nvPr/>
        </p:nvSpPr>
        <p:spPr>
          <a:xfrm>
            <a:off x="4940643" y="3047999"/>
            <a:ext cx="3574064" cy="1046440"/>
          </a:xfrm>
          <a:prstGeom prst="rect">
            <a:avLst/>
          </a:prstGeom>
          <a:noFill/>
        </p:spPr>
        <p:txBody>
          <a:bodyPr wrap="square" rtlCol="0">
            <a:spAutoFit/>
          </a:bodyPr>
          <a:lstStyle/>
          <a:p>
            <a:pPr algn="ctr"/>
            <a:r>
              <a:rPr lang="en-US" sz="2600" dirty="0" smtClean="0"/>
              <a:t>Agitated</a:t>
            </a:r>
          </a:p>
          <a:p>
            <a:pPr algn="ctr"/>
            <a:r>
              <a:rPr lang="en-US" dirty="0" smtClean="0"/>
              <a:t>Produced by the mixing action of a concrete mixer</a:t>
            </a:r>
            <a:endParaRPr lang="en-US" dirty="0"/>
          </a:p>
        </p:txBody>
      </p:sp>
      <p:cxnSp>
        <p:nvCxnSpPr>
          <p:cNvPr id="8" name="Straight Connector 7"/>
          <p:cNvCxnSpPr>
            <a:stCxn id="4" idx="2"/>
          </p:cNvCxnSpPr>
          <p:nvPr/>
        </p:nvCxnSpPr>
        <p:spPr>
          <a:xfrm flipH="1">
            <a:off x="4287016" y="2165866"/>
            <a:ext cx="1" cy="501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203235" y="2667000"/>
            <a:ext cx="4524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5" idx="0"/>
          </p:cNvCxnSpPr>
          <p:nvPr/>
        </p:nvCxnSpPr>
        <p:spPr>
          <a:xfrm flipV="1">
            <a:off x="2203235" y="2667000"/>
            <a:ext cx="0" cy="3809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6" idx="0"/>
          </p:cNvCxnSpPr>
          <p:nvPr/>
        </p:nvCxnSpPr>
        <p:spPr>
          <a:xfrm flipV="1">
            <a:off x="6727675" y="2667000"/>
            <a:ext cx="0" cy="380999"/>
          </a:xfrm>
          <a:prstGeom prst="line">
            <a:avLst/>
          </a:prstGeom>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1212635" y="4419600"/>
            <a:ext cx="1981200" cy="6858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ACI 523</a:t>
            </a:r>
            <a:endParaRPr lang="en-US" sz="2600" dirty="0"/>
          </a:p>
        </p:txBody>
      </p:sp>
      <p:sp>
        <p:nvSpPr>
          <p:cNvPr id="18" name="Rounded Rectangle 17"/>
          <p:cNvSpPr/>
          <p:nvPr/>
        </p:nvSpPr>
        <p:spPr>
          <a:xfrm>
            <a:off x="5737075" y="4419600"/>
            <a:ext cx="1981200" cy="6858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t>ACI 229</a:t>
            </a:r>
            <a:endParaRPr lang="en-US" sz="2600" dirty="0"/>
          </a:p>
        </p:txBody>
      </p:sp>
      <p:cxnSp>
        <p:nvCxnSpPr>
          <p:cNvPr id="20" name="Straight Connector 19"/>
          <p:cNvCxnSpPr>
            <a:stCxn id="5" idx="2"/>
            <a:endCxn id="17" idx="0"/>
          </p:cNvCxnSpPr>
          <p:nvPr/>
        </p:nvCxnSpPr>
        <p:spPr>
          <a:xfrm>
            <a:off x="2203235" y="3817440"/>
            <a:ext cx="0" cy="602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6" idx="2"/>
            <a:endCxn id="18" idx="0"/>
          </p:cNvCxnSpPr>
          <p:nvPr/>
        </p:nvCxnSpPr>
        <p:spPr>
          <a:xfrm>
            <a:off x="6727675" y="4094439"/>
            <a:ext cx="0" cy="325161"/>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D:\CCS Pictures\Foam\foam in hands.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835" y="5334000"/>
            <a:ext cx="1905000" cy="126619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3" name="Picture 2" descr="H:\CCS Pictures\Aerflow\B-A_Chute-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6323" y="5191345"/>
            <a:ext cx="1901952" cy="1408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2055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228599" y="274638"/>
            <a:ext cx="8305801" cy="1143000"/>
          </a:xfrm>
        </p:spPr>
        <p:txBody>
          <a:bodyPr>
            <a:normAutofit fontScale="90000"/>
          </a:bodyPr>
          <a:lstStyle/>
          <a:p>
            <a:r>
              <a:rPr lang="en-US" dirty="0" smtClean="0"/>
              <a:t>Foam technology allows for an accelerated schedule with low material costs </a:t>
            </a:r>
          </a:p>
        </p:txBody>
      </p:sp>
      <p:pic>
        <p:nvPicPr>
          <p:cNvPr id="128004" name="Picture 4" descr="co mine closure co"/>
          <p:cNvPicPr>
            <a:picLocks noChangeAspect="1" noChangeArrowheads="1"/>
          </p:cNvPicPr>
          <p:nvPr/>
        </p:nvPicPr>
        <p:blipFill rotWithShape="1">
          <a:blip r:embed="rId2">
            <a:extLst>
              <a:ext uri="{28A0092B-C50C-407E-A947-70E740481C1C}">
                <a14:useLocalDpi xmlns:a14="http://schemas.microsoft.com/office/drawing/2010/main" val="0"/>
              </a:ext>
            </a:extLst>
          </a:blip>
          <a:srcRect t="19292"/>
          <a:stretch/>
        </p:blipFill>
        <p:spPr bwMode="auto">
          <a:xfrm>
            <a:off x="228599" y="1524000"/>
            <a:ext cx="3664675" cy="52578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Copy of CO Mine Closure C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1532237"/>
            <a:ext cx="4495800" cy="3016139"/>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co mine closure c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84" t="22223" r="23867" b="22643"/>
          <a:stretch/>
        </p:blipFill>
        <p:spPr bwMode="auto">
          <a:xfrm>
            <a:off x="4048896" y="4629252"/>
            <a:ext cx="1589903" cy="214637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1600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Foam Transport </a:t>
            </a:r>
            <a:endParaRPr lang="en-US" dirty="0"/>
          </a:p>
        </p:txBody>
      </p:sp>
      <p:pic>
        <p:nvPicPr>
          <p:cNvPr id="4" name="Presentation Mearl-Material Mover - CellularConcrete.wmv">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1066800" y="1600200"/>
            <a:ext cx="6497638" cy="4873625"/>
          </a:xfrm>
        </p:spPr>
      </p:pic>
    </p:spTree>
    <p:extLst>
      <p:ext uri="{BB962C8B-B14F-4D97-AF65-F5344CB8AC3E}">
        <p14:creationId xmlns:p14="http://schemas.microsoft.com/office/powerpoint/2010/main" val="6536725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Foam transport has been tested for material delivery underwater</a:t>
            </a:r>
            <a:endParaRPr lang="en-US" dirty="0"/>
          </a:p>
        </p:txBody>
      </p:sp>
      <p:pic>
        <p:nvPicPr>
          <p:cNvPr id="7" name="Picture 4" descr="co mine closure c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558185"/>
            <a:ext cx="2895600" cy="514741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962400" y="2165866"/>
            <a:ext cx="4151521" cy="2862322"/>
          </a:xfrm>
          <a:prstGeom prst="rect">
            <a:avLst/>
          </a:prstGeom>
          <a:noFill/>
        </p:spPr>
        <p:txBody>
          <a:bodyPr wrap="none" rtlCol="0">
            <a:spAutoFit/>
          </a:bodyPr>
          <a:lstStyle/>
          <a:p>
            <a:r>
              <a:rPr lang="en-US" u="sng" dirty="0" smtClean="0"/>
              <a:t>Test Parameters:</a:t>
            </a:r>
          </a:p>
          <a:p>
            <a:endParaRPr lang="en-US" dirty="0"/>
          </a:p>
          <a:p>
            <a:r>
              <a:rPr lang="en-US" dirty="0" smtClean="0"/>
              <a:t>Trench cut  in test location</a:t>
            </a:r>
          </a:p>
          <a:p>
            <a:pPr marL="285750" indent="-285750">
              <a:buFont typeface="Wingdings" pitchFamily="2" charset="2"/>
              <a:buChar char="Ø"/>
            </a:pPr>
            <a:r>
              <a:rPr lang="en-US" dirty="0" smtClean="0"/>
              <a:t>70’ long</a:t>
            </a:r>
          </a:p>
          <a:p>
            <a:pPr marL="285750" indent="-285750">
              <a:buFont typeface="Wingdings" pitchFamily="2" charset="2"/>
              <a:buChar char="Ø"/>
            </a:pPr>
            <a:r>
              <a:rPr lang="en-US" dirty="0"/>
              <a:t> </a:t>
            </a:r>
            <a:r>
              <a:rPr lang="en-US" dirty="0" smtClean="0"/>
              <a:t> 4’ wide</a:t>
            </a:r>
          </a:p>
          <a:p>
            <a:pPr marL="285750" indent="-285750">
              <a:buFont typeface="Wingdings" pitchFamily="2" charset="2"/>
              <a:buChar char="Ø"/>
            </a:pPr>
            <a:r>
              <a:rPr lang="en-US" dirty="0" smtClean="0"/>
              <a:t>  6’ deep</a:t>
            </a:r>
          </a:p>
          <a:p>
            <a:pPr marL="285750" indent="-285750">
              <a:buFont typeface="Wingdings" pitchFamily="2" charset="2"/>
              <a:buChar char="Ø"/>
            </a:pPr>
            <a:endParaRPr lang="en-US" dirty="0"/>
          </a:p>
          <a:p>
            <a:endParaRPr lang="en-US" dirty="0" smtClean="0"/>
          </a:p>
          <a:p>
            <a:pPr marL="285750" indent="-285750">
              <a:buFont typeface="Wingdings" pitchFamily="2" charset="2"/>
              <a:buChar char="Ø"/>
            </a:pPr>
            <a:r>
              <a:rPr lang="en-US" dirty="0" smtClean="0"/>
              <a:t>Material </a:t>
            </a:r>
            <a:r>
              <a:rPr lang="en-US" dirty="0" err="1" smtClean="0"/>
              <a:t>Tremmied</a:t>
            </a:r>
            <a:r>
              <a:rPr lang="en-US" dirty="0" smtClean="0"/>
              <a:t> in at half way point</a:t>
            </a:r>
          </a:p>
          <a:p>
            <a:r>
              <a:rPr lang="en-US" dirty="0"/>
              <a:t>	</a:t>
            </a:r>
          </a:p>
        </p:txBody>
      </p:sp>
    </p:spTree>
    <p:extLst>
      <p:ext uri="{BB962C8B-B14F-4D97-AF65-F5344CB8AC3E}">
        <p14:creationId xmlns:p14="http://schemas.microsoft.com/office/powerpoint/2010/main" val="28831484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fontScale="90000"/>
          </a:bodyPr>
          <a:lstStyle/>
          <a:p>
            <a:r>
              <a:rPr lang="en-US" dirty="0" smtClean="0">
                <a:solidFill>
                  <a:schemeClr val="tx1"/>
                </a:solidFill>
              </a:rPr>
              <a:t>Sanded foam mix moved the entire length of the trench – 35’ each direction from </a:t>
            </a:r>
            <a:r>
              <a:rPr lang="en-US" dirty="0" err="1" smtClean="0">
                <a:solidFill>
                  <a:schemeClr val="tx1"/>
                </a:solidFill>
              </a:rPr>
              <a:t>tremie</a:t>
            </a:r>
            <a:r>
              <a:rPr lang="en-US" dirty="0" smtClean="0">
                <a:solidFill>
                  <a:schemeClr val="tx1"/>
                </a:solidFill>
              </a:rPr>
              <a:t> point</a:t>
            </a:r>
            <a:endParaRPr lang="en-US" dirty="0">
              <a:solidFill>
                <a:schemeClr val="tx1"/>
              </a:solidFill>
            </a:endParaRPr>
          </a:p>
        </p:txBody>
      </p:sp>
      <p:pic>
        <p:nvPicPr>
          <p:cNvPr id="4" name="Picture 4" descr="co mine closure c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52" t="10894" b="14850"/>
          <a:stretch/>
        </p:blipFill>
        <p:spPr bwMode="auto">
          <a:xfrm>
            <a:off x="304800" y="1552206"/>
            <a:ext cx="3657600" cy="515339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0785" r="18906"/>
          <a:stretch/>
        </p:blipFill>
        <p:spPr>
          <a:xfrm>
            <a:off x="4191000" y="1552206"/>
            <a:ext cx="4042720" cy="3517039"/>
          </a:xfrm>
          <a:ln w="28575">
            <a:solidFill>
              <a:schemeClr val="tx1"/>
            </a:solidFill>
          </a:ln>
        </p:spPr>
      </p:pic>
      <p:sp>
        <p:nvSpPr>
          <p:cNvPr id="6" name="TextBox 5"/>
          <p:cNvSpPr txBox="1"/>
          <p:nvPr/>
        </p:nvSpPr>
        <p:spPr>
          <a:xfrm>
            <a:off x="4686300" y="5181600"/>
            <a:ext cx="2971800" cy="461665"/>
          </a:xfrm>
          <a:prstGeom prst="rect">
            <a:avLst/>
          </a:prstGeom>
          <a:noFill/>
          <a:ln>
            <a:solidFill>
              <a:schemeClr val="tx1"/>
            </a:solidFill>
            <a:prstDash val="lgDashDot"/>
          </a:ln>
        </p:spPr>
        <p:txBody>
          <a:bodyPr wrap="square" rtlCol="0">
            <a:spAutoFit/>
          </a:bodyPr>
          <a:lstStyle/>
          <a:p>
            <a:r>
              <a:rPr lang="en-US" sz="1200" dirty="0" smtClean="0"/>
              <a:t>Underwater movement of fill material was monitored by Sonar Recording Equipment</a:t>
            </a:r>
            <a:endParaRPr lang="en-US" sz="1200" dirty="0"/>
          </a:p>
        </p:txBody>
      </p:sp>
      <p:sp>
        <p:nvSpPr>
          <p:cNvPr id="9" name="Arc 8"/>
          <p:cNvSpPr/>
          <p:nvPr/>
        </p:nvSpPr>
        <p:spPr>
          <a:xfrm>
            <a:off x="4572000" y="3581400"/>
            <a:ext cx="3048000" cy="3962400"/>
          </a:xfrm>
          <a:prstGeom prst="arc">
            <a:avLst>
              <a:gd name="adj1" fmla="val 16200000"/>
              <a:gd name="adj2" fmla="val 20807756"/>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Arrow Connector 10"/>
          <p:cNvCxnSpPr>
            <a:stCxn id="9" idx="0"/>
          </p:cNvCxnSpPr>
          <p:nvPr/>
        </p:nvCxnSpPr>
        <p:spPr>
          <a:xfrm>
            <a:off x="6096000" y="35814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019800" y="3581400"/>
            <a:ext cx="1524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7460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Foam transport of materials can provide impactful cost savings</a:t>
            </a:r>
            <a:endParaRPr lang="en-US" dirty="0"/>
          </a:p>
        </p:txBody>
      </p:sp>
      <p:sp>
        <p:nvSpPr>
          <p:cNvPr id="3" name="Content Placeholder 2"/>
          <p:cNvSpPr>
            <a:spLocks noGrp="1"/>
          </p:cNvSpPr>
          <p:nvPr>
            <p:ph sz="quarter" idx="1"/>
          </p:nvPr>
        </p:nvSpPr>
        <p:spPr/>
        <p:txBody>
          <a:bodyPr/>
          <a:lstStyle/>
          <a:p>
            <a:r>
              <a:rPr lang="en-US" dirty="0" smtClean="0"/>
              <a:t>Foam and Fill Material vs. Cement-based grouts</a:t>
            </a:r>
          </a:p>
          <a:p>
            <a:r>
              <a:rPr lang="en-US" dirty="0" smtClean="0"/>
              <a:t>Reduction in energy requirements for pumping and equipment</a:t>
            </a:r>
          </a:p>
          <a:p>
            <a:r>
              <a:rPr lang="en-US" dirty="0" smtClean="0"/>
              <a:t>Reduction in water costs</a:t>
            </a:r>
          </a:p>
          <a:p>
            <a:r>
              <a:rPr lang="en-US" dirty="0" smtClean="0"/>
              <a:t>Lower labor costs from increased production rates </a:t>
            </a:r>
            <a:r>
              <a:rPr lang="en-US" dirty="0" err="1" smtClean="0"/>
              <a:t>vs</a:t>
            </a:r>
            <a:r>
              <a:rPr lang="en-US" dirty="0" smtClean="0"/>
              <a:t> traditional grouts</a:t>
            </a:r>
          </a:p>
          <a:p>
            <a:r>
              <a:rPr lang="en-US" dirty="0" smtClean="0"/>
              <a:t>Elimination of tailings pond or dewatering</a:t>
            </a:r>
            <a:endParaRPr lang="en-US" dirty="0"/>
          </a:p>
        </p:txBody>
      </p:sp>
    </p:spTree>
    <p:extLst>
      <p:ext uri="{BB962C8B-B14F-4D97-AF65-F5344CB8AC3E}">
        <p14:creationId xmlns:p14="http://schemas.microsoft.com/office/powerpoint/2010/main" val="33309340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Animation of installation process</a:t>
            </a:r>
            <a:endParaRPr lang="en-US" dirty="0"/>
          </a:p>
        </p:txBody>
      </p:sp>
      <p:pic>
        <p:nvPicPr>
          <p:cNvPr id="5" name="Eisenhower_Cellular_Backfill-2 - Broadband.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3762" y="1644572"/>
            <a:ext cx="8134350" cy="4572000"/>
          </a:xfrm>
          <a:prstGeom prst="rect">
            <a:avLst/>
          </a:prstGeom>
        </p:spPr>
      </p:pic>
    </p:spTree>
    <p:extLst>
      <p:ext uri="{BB962C8B-B14F-4D97-AF65-F5344CB8AC3E}">
        <p14:creationId xmlns:p14="http://schemas.microsoft.com/office/powerpoint/2010/main" val="18597576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Cellular concrete is always advancing to solve new Grouting challenges</a:t>
            </a:r>
            <a:endParaRPr lang="en-US" dirty="0"/>
          </a:p>
        </p:txBody>
      </p:sp>
      <p:sp>
        <p:nvSpPr>
          <p:cNvPr id="6" name="TextBox 5"/>
          <p:cNvSpPr txBox="1"/>
          <p:nvPr/>
        </p:nvSpPr>
        <p:spPr>
          <a:xfrm>
            <a:off x="6096000" y="1752600"/>
            <a:ext cx="2666999" cy="2539157"/>
          </a:xfrm>
          <a:prstGeom prst="rect">
            <a:avLst/>
          </a:prstGeom>
          <a:noFill/>
        </p:spPr>
        <p:txBody>
          <a:bodyPr wrap="square" rtlCol="0">
            <a:spAutoFit/>
          </a:bodyPr>
          <a:lstStyle/>
          <a:p>
            <a:r>
              <a:rPr lang="en-US" sz="1500" dirty="0" smtClean="0"/>
              <a:t>Landslide activity on I-70 between the Eisenhower  Tunnel and Silverthorne causes road damage every year. CDOT was looking for a lasting solution other than resurfacing yearly.</a:t>
            </a:r>
          </a:p>
          <a:p>
            <a:endParaRPr lang="en-US" dirty="0"/>
          </a:p>
          <a:p>
            <a:endParaRPr lang="en-US" dirty="0" smtClean="0"/>
          </a:p>
          <a:p>
            <a:endParaRPr lang="en-US" dirty="0"/>
          </a:p>
        </p:txBody>
      </p:sp>
      <p:pic>
        <p:nvPicPr>
          <p:cNvPr id="2050" name="Picture 2" descr="D:\CCS Pictures\Job Site\I-70 Tunnels\IMG_104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7600"/>
          <a:stretch/>
        </p:blipFill>
        <p:spPr bwMode="auto">
          <a:xfrm>
            <a:off x="152400" y="1524001"/>
            <a:ext cx="5867400" cy="230588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051" name="Picture 3" descr="D:\CCS Pictures\Job Site\I-70 Tunnels\IMG_10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114" y="3978835"/>
            <a:ext cx="3737286" cy="280296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91000" y="5638800"/>
            <a:ext cx="3733800" cy="1015663"/>
          </a:xfrm>
          <a:prstGeom prst="rect">
            <a:avLst/>
          </a:prstGeom>
          <a:noFill/>
        </p:spPr>
        <p:txBody>
          <a:bodyPr wrap="square" rtlCol="0">
            <a:spAutoFit/>
          </a:bodyPr>
          <a:lstStyle/>
          <a:p>
            <a:r>
              <a:rPr lang="en-US" sz="1500" dirty="0" smtClean="0"/>
              <a:t>A series of 10’-20’ deep columns of lightweight cellular concrete were installed, reducing the dead load on the slip zone and eliminating the subsidence</a:t>
            </a:r>
            <a:endParaRPr lang="en-US" sz="1500" dirty="0"/>
          </a:p>
        </p:txBody>
      </p:sp>
      <p:pic>
        <p:nvPicPr>
          <p:cNvPr id="2052" name="Picture 4" descr="D:\CCS Pictures\Job Site\CDOT\cdot 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4004402"/>
            <a:ext cx="2111687" cy="158376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3978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48600" cy="1143000"/>
          </a:xfrm>
        </p:spPr>
        <p:txBody>
          <a:bodyPr>
            <a:normAutofit fontScale="90000"/>
          </a:bodyPr>
          <a:lstStyle/>
          <a:p>
            <a:r>
              <a:rPr lang="en-US" dirty="0" smtClean="0"/>
              <a:t>The low slump mix for this project is progressive for Cellular Concrete technology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905000"/>
            <a:ext cx="3394075" cy="4525963"/>
          </a:xfrm>
          <a:ln w="28575">
            <a:solidFill>
              <a:schemeClr val="tx1"/>
            </a:solidFill>
          </a:ln>
        </p:spPr>
      </p:pic>
      <p:sp>
        <p:nvSpPr>
          <p:cNvPr id="6" name="Rounded Rectangle 5"/>
          <p:cNvSpPr/>
          <p:nvPr/>
        </p:nvSpPr>
        <p:spPr>
          <a:xfrm>
            <a:off x="4267200" y="2057400"/>
            <a:ext cx="4114800" cy="6858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The bubble structure remains relatively small even at densities less than 15 </a:t>
            </a:r>
            <a:r>
              <a:rPr lang="en-US" dirty="0" err="1" smtClean="0">
                <a:solidFill>
                  <a:schemeClr val="tx1"/>
                </a:solidFill>
              </a:rPr>
              <a:t>pcf</a:t>
            </a:r>
            <a:endParaRPr lang="en-US" dirty="0">
              <a:solidFill>
                <a:schemeClr val="tx1"/>
              </a:solidFill>
            </a:endParaRPr>
          </a:p>
        </p:txBody>
      </p:sp>
      <p:sp>
        <p:nvSpPr>
          <p:cNvPr id="9" name="Rounded Rectangle 8"/>
          <p:cNvSpPr/>
          <p:nvPr/>
        </p:nvSpPr>
        <p:spPr>
          <a:xfrm>
            <a:off x="4296937" y="3390900"/>
            <a:ext cx="4114800" cy="6858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Low slump mix produces stiffer material</a:t>
            </a:r>
            <a:endParaRPr lang="en-US" dirty="0">
              <a:solidFill>
                <a:schemeClr val="tx1"/>
              </a:solidFill>
            </a:endParaRPr>
          </a:p>
        </p:txBody>
      </p:sp>
      <p:sp>
        <p:nvSpPr>
          <p:cNvPr id="10" name="Rounded Rectangle 9"/>
          <p:cNvSpPr/>
          <p:nvPr/>
        </p:nvSpPr>
        <p:spPr>
          <a:xfrm>
            <a:off x="4267200" y="4724400"/>
            <a:ext cx="4114800" cy="6858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Higher placement heights than typical cellular concrete</a:t>
            </a:r>
            <a:endParaRPr lang="en-US" dirty="0">
              <a:solidFill>
                <a:schemeClr val="tx1"/>
              </a:solidFill>
            </a:endParaRPr>
          </a:p>
        </p:txBody>
      </p:sp>
      <p:sp>
        <p:nvSpPr>
          <p:cNvPr id="3" name="TextBox 2"/>
          <p:cNvSpPr txBox="1"/>
          <p:nvPr/>
        </p:nvSpPr>
        <p:spPr>
          <a:xfrm>
            <a:off x="1219200" y="6482532"/>
            <a:ext cx="1884106" cy="292388"/>
          </a:xfrm>
          <a:prstGeom prst="rect">
            <a:avLst/>
          </a:prstGeom>
          <a:noFill/>
        </p:spPr>
        <p:txBody>
          <a:bodyPr wrap="none" rtlCol="0">
            <a:spAutoFit/>
          </a:bodyPr>
          <a:lstStyle/>
          <a:p>
            <a:r>
              <a:rPr lang="en-US" sz="1300" dirty="0" smtClean="0"/>
              <a:t>AASHTO Flow cone test</a:t>
            </a:r>
            <a:endParaRPr lang="en-US" sz="1300" dirty="0"/>
          </a:p>
        </p:txBody>
      </p:sp>
    </p:spTree>
    <p:extLst>
      <p:ext uri="{BB962C8B-B14F-4D97-AF65-F5344CB8AC3E}">
        <p14:creationId xmlns:p14="http://schemas.microsoft.com/office/powerpoint/2010/main" val="19275694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lstStyle/>
          <a:p>
            <a:pPr algn="ctr"/>
            <a:r>
              <a:rPr lang="en-US" dirty="0" smtClean="0"/>
              <a:t>Beneficial properties of cellular concrete For  Grouting Applications</a:t>
            </a:r>
            <a:endParaRPr lang="en-US" dirty="0"/>
          </a:p>
        </p:txBody>
      </p:sp>
      <p:sp>
        <p:nvSpPr>
          <p:cNvPr id="3" name="Content Placeholder 2"/>
          <p:cNvSpPr>
            <a:spLocks noGrp="1"/>
          </p:cNvSpPr>
          <p:nvPr>
            <p:ph sz="quarter" idx="1"/>
          </p:nvPr>
        </p:nvSpPr>
        <p:spPr>
          <a:xfrm>
            <a:off x="457200" y="1600200"/>
            <a:ext cx="3810000" cy="4495800"/>
          </a:xfrm>
        </p:spPr>
        <p:txBody>
          <a:bodyPr>
            <a:normAutofit/>
          </a:bodyPr>
          <a:lstStyle/>
          <a:p>
            <a:r>
              <a:rPr lang="en-US" dirty="0" smtClean="0"/>
              <a:t>Work-ability</a:t>
            </a:r>
          </a:p>
          <a:p>
            <a:r>
              <a:rPr lang="en-US" dirty="0" smtClean="0"/>
              <a:t>Flow-ability</a:t>
            </a:r>
          </a:p>
          <a:p>
            <a:r>
              <a:rPr lang="en-US" dirty="0" smtClean="0"/>
              <a:t>Thermal insulating</a:t>
            </a:r>
          </a:p>
          <a:p>
            <a:r>
              <a:rPr lang="en-US" dirty="0" smtClean="0"/>
              <a:t>Sound absorption</a:t>
            </a:r>
          </a:p>
          <a:p>
            <a:r>
              <a:rPr lang="en-US" dirty="0" smtClean="0"/>
              <a:t>Energy absorption</a:t>
            </a:r>
          </a:p>
          <a:p>
            <a:r>
              <a:rPr lang="en-US" dirty="0" smtClean="0"/>
              <a:t>Permeability</a:t>
            </a:r>
            <a:endParaRPr lang="en-US" dirty="0"/>
          </a:p>
          <a:p>
            <a:r>
              <a:rPr lang="en-US" dirty="0" smtClean="0"/>
              <a:t>Strength</a:t>
            </a:r>
          </a:p>
          <a:p>
            <a:r>
              <a:rPr lang="en-US" dirty="0"/>
              <a:t>Absorbs Energy and Sound</a:t>
            </a:r>
          </a:p>
          <a:p>
            <a:endParaRPr lang="en-US" dirty="0"/>
          </a:p>
          <a:p>
            <a:endParaRPr lang="en-US" dirty="0"/>
          </a:p>
        </p:txBody>
      </p:sp>
      <p:sp>
        <p:nvSpPr>
          <p:cNvPr id="4" name="Content Placeholder 2"/>
          <p:cNvSpPr txBox="1">
            <a:spLocks/>
          </p:cNvSpPr>
          <p:nvPr/>
        </p:nvSpPr>
        <p:spPr>
          <a:xfrm>
            <a:off x="4419600" y="1600200"/>
            <a:ext cx="3733800" cy="487375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pitchFamily="2" charset="2"/>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pitchFamily="2" charset="2"/>
              <a:buChar char="Ø"/>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dirty="0" smtClean="0"/>
              <a:t>Stability</a:t>
            </a:r>
          </a:p>
          <a:p>
            <a:r>
              <a:rPr lang="en-US" dirty="0" smtClean="0"/>
              <a:t>Self-leveling</a:t>
            </a:r>
          </a:p>
          <a:p>
            <a:r>
              <a:rPr lang="en-US" dirty="0" smtClean="0"/>
              <a:t>Fire resistance</a:t>
            </a:r>
          </a:p>
          <a:p>
            <a:r>
              <a:rPr lang="en-US" dirty="0" smtClean="0"/>
              <a:t>Seismic resistance</a:t>
            </a:r>
          </a:p>
          <a:p>
            <a:r>
              <a:rPr lang="en-US" dirty="0" smtClean="0"/>
              <a:t>Density	</a:t>
            </a:r>
          </a:p>
          <a:p>
            <a:r>
              <a:rPr lang="en-US" dirty="0" smtClean="0"/>
              <a:t>Durability</a:t>
            </a:r>
          </a:p>
          <a:p>
            <a:r>
              <a:rPr lang="en-US" dirty="0" smtClean="0"/>
              <a:t>Self-compaction</a:t>
            </a:r>
          </a:p>
          <a:p>
            <a:r>
              <a:rPr lang="en-US" dirty="0"/>
              <a:t>High freeze-thaw resistance</a:t>
            </a:r>
          </a:p>
          <a:p>
            <a:endParaRPr lang="en-US" dirty="0"/>
          </a:p>
        </p:txBody>
      </p:sp>
    </p:spTree>
    <p:extLst>
      <p:ext uri="{BB962C8B-B14F-4D97-AF65-F5344CB8AC3E}">
        <p14:creationId xmlns:p14="http://schemas.microsoft.com/office/powerpoint/2010/main" val="33688343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conclusions can we draw about cellular </a:t>
            </a:r>
            <a:r>
              <a:rPr lang="en-US" dirty="0"/>
              <a:t>c</a:t>
            </a:r>
            <a:r>
              <a:rPr lang="en-US" dirty="0" smtClean="0"/>
              <a:t>oncrete?</a:t>
            </a:r>
            <a:endParaRPr lang="en-US" dirty="0"/>
          </a:p>
        </p:txBody>
      </p:sp>
      <p:sp>
        <p:nvSpPr>
          <p:cNvPr id="3" name="Content Placeholder 2"/>
          <p:cNvSpPr>
            <a:spLocks noGrp="1"/>
          </p:cNvSpPr>
          <p:nvPr>
            <p:ph sz="quarter" idx="1"/>
          </p:nvPr>
        </p:nvSpPr>
        <p:spPr>
          <a:xfrm>
            <a:off x="457200" y="1676400"/>
            <a:ext cx="7467600" cy="4873752"/>
          </a:xfrm>
        </p:spPr>
        <p:txBody>
          <a:bodyPr/>
          <a:lstStyle/>
          <a:p>
            <a:r>
              <a:rPr lang="en-US" dirty="0"/>
              <a:t>Broad </a:t>
            </a:r>
            <a:r>
              <a:rPr lang="en-US" dirty="0" smtClean="0"/>
              <a:t>Range </a:t>
            </a:r>
            <a:r>
              <a:rPr lang="en-US" dirty="0"/>
              <a:t>of Densities</a:t>
            </a:r>
          </a:p>
          <a:p>
            <a:r>
              <a:rPr lang="en-US" dirty="0" smtClean="0"/>
              <a:t>Economical</a:t>
            </a:r>
          </a:p>
          <a:p>
            <a:r>
              <a:rPr lang="en-US" dirty="0" smtClean="0"/>
              <a:t>Versatile</a:t>
            </a:r>
          </a:p>
          <a:p>
            <a:r>
              <a:rPr lang="en-US" dirty="0" smtClean="0"/>
              <a:t>Easily Placed</a:t>
            </a:r>
          </a:p>
          <a:p>
            <a:r>
              <a:rPr lang="en-US" dirty="0"/>
              <a:t>R</a:t>
            </a:r>
            <a:r>
              <a:rPr lang="en-US" dirty="0" smtClean="0"/>
              <a:t>apid </a:t>
            </a:r>
            <a:r>
              <a:rPr lang="en-US" dirty="0"/>
              <a:t>I</a:t>
            </a:r>
            <a:r>
              <a:rPr lang="en-US" dirty="0" smtClean="0"/>
              <a:t>nstallation</a:t>
            </a:r>
          </a:p>
          <a:p>
            <a:r>
              <a:rPr lang="en-US" dirty="0" smtClean="0"/>
              <a:t>Durable </a:t>
            </a:r>
          </a:p>
          <a:p>
            <a:r>
              <a:rPr lang="en-US" dirty="0" smtClean="0"/>
              <a:t>Permanent and Stable</a:t>
            </a:r>
          </a:p>
          <a:p>
            <a:r>
              <a:rPr lang="en-US" dirty="0" smtClean="0"/>
              <a:t>Environmentally Friendly</a:t>
            </a:r>
          </a:p>
          <a:p>
            <a:endParaRPr lang="en-US" dirty="0"/>
          </a:p>
        </p:txBody>
      </p:sp>
      <p:sp>
        <p:nvSpPr>
          <p:cNvPr id="5" name="TextBox 4"/>
          <p:cNvSpPr txBox="1"/>
          <p:nvPr/>
        </p:nvSpPr>
        <p:spPr>
          <a:xfrm>
            <a:off x="457200" y="5697378"/>
            <a:ext cx="3276600" cy="492443"/>
          </a:xfrm>
          <a:prstGeom prst="rect">
            <a:avLst/>
          </a:prstGeom>
          <a:noFill/>
        </p:spPr>
        <p:txBody>
          <a:bodyPr wrap="square" rtlCol="0">
            <a:spAutoFit/>
          </a:bodyPr>
          <a:lstStyle/>
          <a:p>
            <a:r>
              <a:rPr lang="en-US" sz="2600" b="1" dirty="0" smtClean="0">
                <a:solidFill>
                  <a:srgbClr val="FF0000"/>
                </a:solidFill>
                <a:effectLst>
                  <a:outerShdw blurRad="38100" dist="38100" dir="2700000" algn="tl">
                    <a:srgbClr val="000000">
                      <a:alpha val="43137"/>
                    </a:srgbClr>
                  </a:outerShdw>
                </a:effectLst>
              </a:rPr>
              <a:t>Questions?</a:t>
            </a:r>
            <a:endParaRPr lang="en-US" sz="2600" b="1" dirty="0">
              <a:solidFill>
                <a:srgbClr val="FF0000"/>
              </a:solidFill>
              <a:effectLst>
                <a:outerShdw blurRad="38100" dist="38100" dir="2700000" algn="tl">
                  <a:srgbClr val="000000">
                    <a:alpha val="43137"/>
                  </a:srgbClr>
                </a:outerShdw>
              </a:effectLst>
            </a:endParaRPr>
          </a:p>
        </p:txBody>
      </p:sp>
      <p:sp>
        <p:nvSpPr>
          <p:cNvPr id="6" name="Rectangle 5"/>
          <p:cNvSpPr/>
          <p:nvPr/>
        </p:nvSpPr>
        <p:spPr>
          <a:xfrm>
            <a:off x="4724400" y="3985120"/>
            <a:ext cx="3124200" cy="167639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u="sng" dirty="0" smtClean="0">
                <a:solidFill>
                  <a:schemeClr val="tx1"/>
                </a:solidFill>
                <a:effectLst>
                  <a:outerShdw blurRad="38100" dist="38100" dir="2700000" algn="tl">
                    <a:srgbClr val="000000">
                      <a:alpha val="43137"/>
                    </a:srgbClr>
                  </a:outerShdw>
                </a:effectLst>
              </a:rPr>
              <a:t>No One Foam Does it All</a:t>
            </a:r>
          </a:p>
          <a:p>
            <a:pPr algn="ctr"/>
            <a:endParaRPr lang="en-US" sz="2200" u="sng" dirty="0" smtClean="0">
              <a:solidFill>
                <a:schemeClr val="tx1"/>
              </a:solidFill>
              <a:effectLst>
                <a:outerShdw blurRad="38100" dist="38100" dir="2700000" algn="tl">
                  <a:srgbClr val="000000">
                    <a:alpha val="43137"/>
                  </a:srgbClr>
                </a:outerShdw>
              </a:effectLst>
            </a:endParaRPr>
          </a:p>
          <a:p>
            <a:pPr algn="ctr"/>
            <a:r>
              <a:rPr lang="en-US" sz="1500" dirty="0" smtClean="0">
                <a:solidFill>
                  <a:schemeClr val="tx1"/>
                </a:solidFill>
              </a:rPr>
              <a:t>We can customize our products to meet your project needs</a:t>
            </a:r>
            <a:endParaRPr lang="en-US" sz="1500" dirty="0">
              <a:solidFill>
                <a:schemeClr val="tx1"/>
              </a:solidFill>
            </a:endParaRPr>
          </a:p>
        </p:txBody>
      </p:sp>
    </p:spTree>
    <p:extLst>
      <p:ext uri="{BB962C8B-B14F-4D97-AF65-F5344CB8AC3E}">
        <p14:creationId xmlns:p14="http://schemas.microsoft.com/office/powerpoint/2010/main" val="7505021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Cellular concrete replaces traditional fine or coarse aggregate with AIR</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828800"/>
            <a:ext cx="5410200" cy="358336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457201" y="2667000"/>
            <a:ext cx="2133600" cy="2031325"/>
          </a:xfrm>
          <a:prstGeom prst="rect">
            <a:avLst/>
          </a:prstGeom>
          <a:noFill/>
        </p:spPr>
        <p:txBody>
          <a:bodyPr wrap="square" rtlCol="0">
            <a:spAutoFit/>
          </a:bodyPr>
          <a:lstStyle/>
          <a:p>
            <a:r>
              <a:rPr lang="en-US" dirty="0" smtClean="0"/>
              <a:t>The air cells must be strong and resilient  in order to withstand the rigors of mixing and pumping to the point of placement</a:t>
            </a:r>
            <a:endParaRPr lang="en-US" dirty="0"/>
          </a:p>
        </p:txBody>
      </p:sp>
      <p:sp>
        <p:nvSpPr>
          <p:cNvPr id="3" name="TextBox 2"/>
          <p:cNvSpPr txBox="1"/>
          <p:nvPr/>
        </p:nvSpPr>
        <p:spPr>
          <a:xfrm>
            <a:off x="3216233" y="5530334"/>
            <a:ext cx="4768934" cy="369332"/>
          </a:xfrm>
          <a:prstGeom prst="rect">
            <a:avLst/>
          </a:prstGeom>
          <a:noFill/>
        </p:spPr>
        <p:txBody>
          <a:bodyPr wrap="none" rtlCol="0">
            <a:spAutoFit/>
          </a:bodyPr>
          <a:lstStyle/>
          <a:p>
            <a:r>
              <a:rPr lang="en-US" dirty="0" smtClean="0"/>
              <a:t>Foam has the stability to be calculated as a solid</a:t>
            </a:r>
            <a:endParaRPr lang="en-US" dirty="0"/>
          </a:p>
        </p:txBody>
      </p:sp>
    </p:spTree>
    <p:extLst>
      <p:ext uri="{BB962C8B-B14F-4D97-AF65-F5344CB8AC3E}">
        <p14:creationId xmlns:p14="http://schemas.microsoft.com/office/powerpoint/2010/main" val="42232245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Cellular concrete </a:t>
            </a:r>
            <a:r>
              <a:rPr lang="en-US" dirty="0"/>
              <a:t>p</a:t>
            </a:r>
            <a:r>
              <a:rPr lang="en-US" dirty="0" smtClean="0"/>
              <a:t>ore </a:t>
            </a:r>
            <a:r>
              <a:rPr lang="en-US" dirty="0"/>
              <a:t>s</a:t>
            </a:r>
            <a:r>
              <a:rPr lang="en-US" dirty="0" smtClean="0"/>
              <a:t>tructure when cured</a:t>
            </a:r>
            <a:endParaRPr lang="en-US" dirty="0"/>
          </a:p>
        </p:txBody>
      </p:sp>
      <p:pic>
        <p:nvPicPr>
          <p:cNvPr id="4" name="Picture 2" descr="D:\CCS Pictures\Foam\typical cell structure of C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743200"/>
            <a:ext cx="3251200" cy="24384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Oval 4"/>
          <p:cNvSpPr/>
          <p:nvPr/>
        </p:nvSpPr>
        <p:spPr>
          <a:xfrm>
            <a:off x="1143000" y="3276600"/>
            <a:ext cx="1752600" cy="16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2209800" y="2384854"/>
            <a:ext cx="3200400" cy="9082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743200" y="2384854"/>
            <a:ext cx="2667000" cy="21336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334000" y="2209800"/>
            <a:ext cx="3048000" cy="1477328"/>
          </a:xfrm>
          <a:prstGeom prst="rect">
            <a:avLst/>
          </a:prstGeom>
          <a:noFill/>
        </p:spPr>
        <p:txBody>
          <a:bodyPr wrap="square" rtlCol="0">
            <a:spAutoFit/>
          </a:bodyPr>
          <a:lstStyle/>
          <a:p>
            <a:r>
              <a:rPr lang="en-US" dirty="0" err="1" smtClean="0"/>
              <a:t>Cementitious</a:t>
            </a:r>
            <a:r>
              <a:rPr lang="en-US" dirty="0" smtClean="0"/>
              <a:t> materials encapsulate the air bubbles, then dissipate leaving a void structure as a replacement to traditional aggregate</a:t>
            </a:r>
            <a:endParaRPr lang="en-US" dirty="0"/>
          </a:p>
        </p:txBody>
      </p:sp>
      <p:sp>
        <p:nvSpPr>
          <p:cNvPr id="17" name="TextBox 16"/>
          <p:cNvSpPr txBox="1"/>
          <p:nvPr/>
        </p:nvSpPr>
        <p:spPr>
          <a:xfrm>
            <a:off x="5410200" y="4304437"/>
            <a:ext cx="3048000" cy="1754326"/>
          </a:xfrm>
          <a:prstGeom prst="rect">
            <a:avLst/>
          </a:prstGeom>
          <a:noFill/>
        </p:spPr>
        <p:txBody>
          <a:bodyPr wrap="square" rtlCol="0">
            <a:spAutoFit/>
          </a:bodyPr>
          <a:lstStyle/>
          <a:p>
            <a:r>
              <a:rPr lang="en-US" dirty="0" smtClean="0"/>
              <a:t>Cellular Concrete differs from conventional aggregate concrete in the methods of production,  the density of the material and the extensive range of end uses.</a:t>
            </a:r>
            <a:endParaRPr lang="en-US" dirty="0"/>
          </a:p>
        </p:txBody>
      </p:sp>
    </p:spTree>
    <p:extLst>
      <p:ext uri="{BB962C8B-B14F-4D97-AF65-F5344CB8AC3E}">
        <p14:creationId xmlns:p14="http://schemas.microsoft.com/office/powerpoint/2010/main" val="1618449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are two types of foam generating systems</a:t>
            </a:r>
            <a:endParaRPr lang="en-US" dirty="0"/>
          </a:p>
        </p:txBody>
      </p:sp>
      <p:sp>
        <p:nvSpPr>
          <p:cNvPr id="4" name="Rounded Rectangle 3"/>
          <p:cNvSpPr/>
          <p:nvPr/>
        </p:nvSpPr>
        <p:spPr>
          <a:xfrm>
            <a:off x="531341" y="1828800"/>
            <a:ext cx="3505200" cy="9906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PRESSURE TANK GENERATING SYSTEMS</a:t>
            </a:r>
            <a:endParaRPr lang="en-US" sz="2400" dirty="0">
              <a:solidFill>
                <a:schemeClr val="bg1"/>
              </a:solidFill>
            </a:endParaRPr>
          </a:p>
        </p:txBody>
      </p:sp>
      <p:sp>
        <p:nvSpPr>
          <p:cNvPr id="5" name="Rounded Rectangle 4"/>
          <p:cNvSpPr/>
          <p:nvPr/>
        </p:nvSpPr>
        <p:spPr>
          <a:xfrm>
            <a:off x="531341" y="4267200"/>
            <a:ext cx="3505200" cy="9906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CONTINUOUS GENERATING SYSTEMS</a:t>
            </a:r>
            <a:endParaRPr lang="en-US" sz="2400" dirty="0">
              <a:solidFill>
                <a:schemeClr val="bg1"/>
              </a:solidFill>
            </a:endParaRPr>
          </a:p>
        </p:txBody>
      </p:sp>
      <p:sp>
        <p:nvSpPr>
          <p:cNvPr id="6" name="TextBox 5"/>
          <p:cNvSpPr txBox="1"/>
          <p:nvPr/>
        </p:nvSpPr>
        <p:spPr>
          <a:xfrm>
            <a:off x="609600" y="2819400"/>
            <a:ext cx="8229600" cy="1754326"/>
          </a:xfrm>
          <a:prstGeom prst="rect">
            <a:avLst/>
          </a:prstGeom>
          <a:noFill/>
        </p:spPr>
        <p:txBody>
          <a:bodyPr wrap="square" rtlCol="0">
            <a:spAutoFit/>
          </a:bodyPr>
          <a:lstStyle/>
          <a:p>
            <a:r>
              <a:rPr lang="en-US" dirty="0" smtClean="0"/>
              <a:t>Foam liquid concentrate and water premixed in a tank</a:t>
            </a:r>
          </a:p>
          <a:p>
            <a:r>
              <a:rPr lang="en-US" dirty="0" smtClean="0"/>
              <a:t>Solution then discharged from pressurized tank through foam-making nozzle</a:t>
            </a:r>
            <a:r>
              <a:rPr lang="en-US" dirty="0"/>
              <a:t> </a:t>
            </a:r>
            <a:endParaRPr lang="en-US" dirty="0" smtClean="0"/>
          </a:p>
          <a:p>
            <a:r>
              <a:rPr lang="en-US" dirty="0" smtClean="0"/>
              <a:t>No additional water pump is required – process completed by air pressure alone</a:t>
            </a:r>
          </a:p>
          <a:p>
            <a:endParaRPr lang="en-US" dirty="0" smtClean="0"/>
          </a:p>
          <a:p>
            <a:pPr marL="285750" indent="-285750">
              <a:buFontTx/>
              <a:buChar char="-"/>
            </a:pPr>
            <a:endParaRPr lang="en-US" dirty="0" smtClean="0"/>
          </a:p>
          <a:p>
            <a:pPr marL="285750" indent="-285750">
              <a:buFontTx/>
              <a:buChar char="-"/>
            </a:pPr>
            <a:endParaRPr lang="en-US" dirty="0"/>
          </a:p>
        </p:txBody>
      </p:sp>
      <p:cxnSp>
        <p:nvCxnSpPr>
          <p:cNvPr id="8" name="Straight Arrow Connector 7"/>
          <p:cNvCxnSpPr/>
          <p:nvPr/>
        </p:nvCxnSpPr>
        <p:spPr>
          <a:xfrm>
            <a:off x="418071" y="3048000"/>
            <a:ext cx="228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7339" y="3276600"/>
            <a:ext cx="228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17041" y="3581400"/>
            <a:ext cx="228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17041" y="3048000"/>
            <a:ext cx="0" cy="53340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5" descr="DT200-40 Double Tank Large"/>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4191000" y="1531137"/>
            <a:ext cx="2057400" cy="12882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7" descr="3,5,20,40 Assortment of Nozz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2011" y="1531137"/>
            <a:ext cx="1873103" cy="12882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09600" y="5334000"/>
            <a:ext cx="3962400" cy="2585323"/>
          </a:xfrm>
          <a:prstGeom prst="rect">
            <a:avLst/>
          </a:prstGeom>
          <a:noFill/>
        </p:spPr>
        <p:txBody>
          <a:bodyPr wrap="square" rtlCol="0">
            <a:spAutoFit/>
          </a:bodyPr>
          <a:lstStyle/>
          <a:p>
            <a:r>
              <a:rPr lang="en-US" dirty="0" smtClean="0"/>
              <a:t>Auto foam system – continuously draws solution directly from container</a:t>
            </a:r>
          </a:p>
          <a:p>
            <a:r>
              <a:rPr lang="en-US" dirty="0" smtClean="0"/>
              <a:t>Automatically blends concentrate with water and compressed air in </a:t>
            </a:r>
          </a:p>
          <a:p>
            <a:r>
              <a:rPr lang="en-US" dirty="0" smtClean="0"/>
              <a:t>fixed proportions </a:t>
            </a:r>
          </a:p>
          <a:p>
            <a:endParaRPr lang="en-US" dirty="0" smtClean="0"/>
          </a:p>
          <a:p>
            <a:pPr marL="285750" indent="-285750">
              <a:buFontTx/>
              <a:buChar char="-"/>
            </a:pPr>
            <a:endParaRPr lang="en-US" dirty="0" smtClean="0"/>
          </a:p>
          <a:p>
            <a:pPr marL="285750" indent="-285750">
              <a:buFontTx/>
              <a:buChar char="-"/>
            </a:pPr>
            <a:endParaRPr lang="en-US" dirty="0" smtClean="0"/>
          </a:p>
          <a:p>
            <a:pPr marL="285750" indent="-285750">
              <a:buFontTx/>
              <a:buChar char="-"/>
            </a:pPr>
            <a:endParaRPr lang="en-US" dirty="0"/>
          </a:p>
        </p:txBody>
      </p:sp>
      <p:cxnSp>
        <p:nvCxnSpPr>
          <p:cNvPr id="16" name="Straight Arrow Connector 15"/>
          <p:cNvCxnSpPr/>
          <p:nvPr/>
        </p:nvCxnSpPr>
        <p:spPr>
          <a:xfrm>
            <a:off x="418071" y="5562600"/>
            <a:ext cx="228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17041" y="6096000"/>
            <a:ext cx="23889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17041" y="5562600"/>
            <a:ext cx="1030" cy="533400"/>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17839" y="4000500"/>
            <a:ext cx="326112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08800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on-site installation equipment </a:t>
            </a:r>
            <a:r>
              <a:rPr lang="en-US" dirty="0"/>
              <a:t>i</a:t>
            </a:r>
            <a:r>
              <a:rPr lang="en-US" dirty="0" smtClean="0"/>
              <a:t>nclude</a:t>
            </a:r>
            <a:endParaRPr lang="en-US" dirty="0"/>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487401"/>
            <a:ext cx="297180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505200"/>
            <a:ext cx="335915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John\Desktop\Maxim Floors\91454822513_0_BG.jpg"/>
          <p:cNvPicPr>
            <a:picLocks noChangeAspect="1" noChangeArrowheads="1"/>
          </p:cNvPicPr>
          <p:nvPr/>
        </p:nvPicPr>
        <p:blipFill rotWithShape="1">
          <a:blip r:embed="rId4">
            <a:extLst>
              <a:ext uri="{28A0092B-C50C-407E-A947-70E740481C1C}">
                <a14:useLocalDpi xmlns:a14="http://schemas.microsoft.com/office/drawing/2010/main" val="0"/>
              </a:ext>
            </a:extLst>
          </a:blip>
          <a:srcRect l="12927" t="17041" r="4054" b="28207"/>
          <a:stretch/>
        </p:blipFill>
        <p:spPr bwMode="auto">
          <a:xfrm>
            <a:off x="228600" y="5488459"/>
            <a:ext cx="3352800" cy="129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3"/>
          <p:cNvPicPr>
            <a:picLocks noGrp="1" noChangeAspect="1"/>
          </p:cNvPicPr>
          <p:nvPr>
            <p:ph idx="1"/>
          </p:nvPr>
        </p:nvPicPr>
        <p:blipFill rotWithShape="1">
          <a:blip r:embed="rId5">
            <a:extLst>
              <a:ext uri="{28A0092B-C50C-407E-A947-70E740481C1C}">
                <a14:useLocalDpi xmlns:a14="http://schemas.microsoft.com/office/drawing/2010/main" val="0"/>
              </a:ext>
            </a:extLst>
          </a:blip>
          <a:srcRect l="3822" t="15061" r="13139"/>
          <a:stretch/>
        </p:blipFill>
        <p:spPr>
          <a:xfrm>
            <a:off x="5181600" y="3419635"/>
            <a:ext cx="3486665" cy="2006279"/>
          </a:xfrm>
        </p:spPr>
      </p:pic>
      <p:pic>
        <p:nvPicPr>
          <p:cNvPr id="7" name="Picture 2" descr="IMG_0009"/>
          <p:cNvPicPr>
            <a:picLocks noChangeAspect="1" noChangeArrowheads="1"/>
          </p:cNvPicPr>
          <p:nvPr/>
        </p:nvPicPr>
        <p:blipFill rotWithShape="1">
          <a:blip r:embed="rId6">
            <a:extLst>
              <a:ext uri="{28A0092B-C50C-407E-A947-70E740481C1C}">
                <a14:useLocalDpi xmlns:a14="http://schemas.microsoft.com/office/drawing/2010/main" val="0"/>
              </a:ext>
            </a:extLst>
          </a:blip>
          <a:srcRect t="33680" b="36308"/>
          <a:stretch/>
        </p:blipFill>
        <p:spPr bwMode="auto">
          <a:xfrm>
            <a:off x="3655705" y="5552302"/>
            <a:ext cx="5463581" cy="1229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890483" y="1968043"/>
            <a:ext cx="2362200" cy="430887"/>
          </a:xfrm>
          <a:prstGeom prst="rect">
            <a:avLst/>
          </a:prstGeom>
          <a:noFill/>
        </p:spPr>
        <p:txBody>
          <a:bodyPr wrap="square" rtlCol="0">
            <a:spAutoFit/>
          </a:bodyPr>
          <a:lstStyle/>
          <a:p>
            <a:r>
              <a:rPr lang="en-US" sz="1100" dirty="0" smtClean="0"/>
              <a:t>High production self-contained unit for larger volume projects</a:t>
            </a:r>
            <a:endParaRPr lang="en-US" sz="1100" dirty="0"/>
          </a:p>
        </p:txBody>
      </p:sp>
      <p:sp>
        <p:nvSpPr>
          <p:cNvPr id="9" name="TextBox 8"/>
          <p:cNvSpPr txBox="1"/>
          <p:nvPr/>
        </p:nvSpPr>
        <p:spPr>
          <a:xfrm>
            <a:off x="3705565" y="3776990"/>
            <a:ext cx="1409700" cy="261610"/>
          </a:xfrm>
          <a:prstGeom prst="rect">
            <a:avLst/>
          </a:prstGeom>
          <a:noFill/>
        </p:spPr>
        <p:txBody>
          <a:bodyPr wrap="square" rtlCol="0">
            <a:spAutoFit/>
          </a:bodyPr>
          <a:lstStyle/>
          <a:p>
            <a:r>
              <a:rPr lang="en-US" sz="1100" dirty="0" smtClean="0"/>
              <a:t>Mobile Mixing units</a:t>
            </a:r>
            <a:endParaRPr lang="en-US" sz="1100" dirty="0"/>
          </a:p>
        </p:txBody>
      </p:sp>
      <p:sp>
        <p:nvSpPr>
          <p:cNvPr id="10" name="TextBox 9"/>
          <p:cNvSpPr txBox="1"/>
          <p:nvPr/>
        </p:nvSpPr>
        <p:spPr>
          <a:xfrm>
            <a:off x="3639230" y="4724400"/>
            <a:ext cx="1542370" cy="430887"/>
          </a:xfrm>
          <a:prstGeom prst="rect">
            <a:avLst/>
          </a:prstGeom>
          <a:noFill/>
        </p:spPr>
        <p:txBody>
          <a:bodyPr wrap="square" rtlCol="0">
            <a:spAutoFit/>
          </a:bodyPr>
          <a:lstStyle/>
          <a:p>
            <a:r>
              <a:rPr lang="en-US" sz="1100" dirty="0" smtClean="0"/>
              <a:t>Self-contained trailer wet batch system</a:t>
            </a:r>
            <a:endParaRPr lang="en-US" sz="1100" dirty="0"/>
          </a:p>
        </p:txBody>
      </p:sp>
      <p:sp>
        <p:nvSpPr>
          <p:cNvPr id="11" name="Right Arrow 10"/>
          <p:cNvSpPr/>
          <p:nvPr/>
        </p:nvSpPr>
        <p:spPr>
          <a:xfrm rot="10800000" flipV="1">
            <a:off x="3200400" y="2194859"/>
            <a:ext cx="580500" cy="45719"/>
          </a:xfrm>
          <a:prstGeom prst="righ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0800000">
            <a:off x="3490649" y="4040312"/>
            <a:ext cx="786386" cy="45719"/>
          </a:xfrm>
          <a:prstGeom prst="righ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0800000" flipH="1">
            <a:off x="4283943" y="4038600"/>
            <a:ext cx="1050056" cy="45719"/>
          </a:xfrm>
          <a:prstGeom prst="righ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8261906">
            <a:off x="3314927" y="5357202"/>
            <a:ext cx="718629" cy="45719"/>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3338094" flipH="1">
            <a:off x="3846455" y="5370972"/>
            <a:ext cx="718629" cy="45719"/>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54114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Jewels\Documents\1. CCS Marketing\Powerpoint Presentations\Batching Process illustr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1524000"/>
            <a:ext cx="8534400" cy="51513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7772400" cy="1143000"/>
          </a:xfrm>
        </p:spPr>
        <p:txBody>
          <a:bodyPr/>
          <a:lstStyle/>
          <a:p>
            <a:r>
              <a:rPr lang="en-US" dirty="0"/>
              <a:t>c</a:t>
            </a:r>
            <a:r>
              <a:rPr lang="en-US" dirty="0" smtClean="0"/>
              <a:t>ellular </a:t>
            </a:r>
            <a:r>
              <a:rPr lang="en-US" dirty="0"/>
              <a:t>c</a:t>
            </a:r>
            <a:r>
              <a:rPr lang="en-US" dirty="0" smtClean="0"/>
              <a:t>oncrete batching </a:t>
            </a:r>
            <a:r>
              <a:rPr lang="en-US" dirty="0"/>
              <a:t>p</a:t>
            </a:r>
            <a:r>
              <a:rPr lang="en-US" dirty="0" smtClean="0"/>
              <a:t>rocess</a:t>
            </a:r>
            <a:br>
              <a:rPr lang="en-US" dirty="0" smtClean="0"/>
            </a:br>
            <a:r>
              <a:rPr lang="en-US" dirty="0" smtClean="0"/>
              <a:t>1 cy of Slurry expands up to 4.6 cy</a:t>
            </a:r>
            <a:endParaRPr lang="en-US" dirty="0"/>
          </a:p>
        </p:txBody>
      </p:sp>
      <p:pic>
        <p:nvPicPr>
          <p:cNvPr id="3074" name="Picture 2" descr="C:\Users\Jewels\Documents\1. Marketing\Aerix\Logo Assets\Triknot_Bubbles-0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5150" y="5962650"/>
            <a:ext cx="958850" cy="89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83478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Custom 2">
      <a:dk1>
        <a:sysClr val="windowText" lastClr="000000"/>
      </a:dk1>
      <a:lt1>
        <a:sysClr val="window" lastClr="FFFFFF"/>
      </a:lt1>
      <a:dk2>
        <a:srgbClr val="3E3D2D"/>
      </a:dk2>
      <a:lt2>
        <a:srgbClr val="CAF278"/>
      </a:lt2>
      <a:accent1>
        <a:srgbClr val="006F3C"/>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CCS Style">
      <a:majorFont>
        <a:latin typeface="Neutraface Display Drafting Alt"/>
        <a:ea typeface=""/>
        <a:cs typeface=""/>
      </a:majorFont>
      <a:minorFont>
        <a:latin typeface="Neutraface Text Book"/>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2538</TotalTime>
  <Words>2118</Words>
  <Application>Microsoft Office PowerPoint</Application>
  <PresentationFormat>On-screen Show (4:3)</PresentationFormat>
  <Paragraphs>320</Paragraphs>
  <Slides>49</Slides>
  <Notes>1</Notes>
  <HiddenSlides>0</HiddenSlides>
  <MMClips>2</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Oriel</vt:lpstr>
      <vt:lpstr>An Introduction to Cellular Concrete and Advanced Engineered Foam Technology for Grouting Applications</vt:lpstr>
      <vt:lpstr>A brief history of cellular concrete</vt:lpstr>
      <vt:lpstr>Low-density cellular concrete is defined by ACI 523 as…</vt:lpstr>
      <vt:lpstr>Conforms to ACI industry standards</vt:lpstr>
      <vt:lpstr>Cellular concrete replaces traditional fine or coarse aggregate with AIR</vt:lpstr>
      <vt:lpstr>Cellular concrete pore structure when cured</vt:lpstr>
      <vt:lpstr>There are two types of foam generating systems</vt:lpstr>
      <vt:lpstr>Types of on-site installation equipment include</vt:lpstr>
      <vt:lpstr>cellular concrete batching process 1 cy of Slurry expands up to 4.6 cy</vt:lpstr>
      <vt:lpstr>strength and density properties of no sand cellular concrete mixes</vt:lpstr>
      <vt:lpstr>strength and density properties of sanded cellular concrete mixes</vt:lpstr>
      <vt:lpstr>Cellular concrete follows ASTM test methods that apply to lightweight insulating concrete</vt:lpstr>
      <vt:lpstr>Compressibility testing on cellular concrete validates ability to resist bubble collapse from pressure</vt:lpstr>
      <vt:lpstr>The cellular concrete fully rebounded to the original fill height</vt:lpstr>
      <vt:lpstr>Foam technology has made huge advancements with stable bubble technology For Grouting Applications</vt:lpstr>
      <vt:lpstr>Grouting for Geotechnical      Applications</vt:lpstr>
      <vt:lpstr>Cellular concrete is an ideal solution for annular and tunnel backfill</vt:lpstr>
      <vt:lpstr>Grouting for Geotechnical Applications</vt:lpstr>
      <vt:lpstr>Use cellular concrete for subgrade modification when existing soils are undesirable</vt:lpstr>
      <vt:lpstr>Cellular concrete used to replace unstable soils at the University of Connecticut</vt:lpstr>
      <vt:lpstr>Grouting for Geotechnical Applications</vt:lpstr>
      <vt:lpstr>The fluidity of cellular concrete makes it favorable for tremie applications</vt:lpstr>
      <vt:lpstr>Grouting for Geotechnical Applications</vt:lpstr>
      <vt:lpstr>Cellular concrete is ideal for the construction/rehab of bridge approaches</vt:lpstr>
      <vt:lpstr>Grouting for Geotechnical Applications</vt:lpstr>
      <vt:lpstr>Cellular concrete is ideal Grout for retaining wall backfill</vt:lpstr>
      <vt:lpstr>River scouring out embankment on I-29 threatened safety of motorists</vt:lpstr>
      <vt:lpstr>Using cellular concrete on this project allowed for a shortened schedule on the backfill of the wall system</vt:lpstr>
      <vt:lpstr>Cellular concrete lightweight Grout alternative for MSE wall backfill on bridge approach </vt:lpstr>
      <vt:lpstr>Emerging Technologies and Engineered Foam Solutions</vt:lpstr>
      <vt:lpstr>Typical uses and applications for pervious cellular concrete</vt:lpstr>
      <vt:lpstr>Pervious cellular concrete used as a sub-base at the New York Mets Ballpark saving the owner over $500,000 dollars</vt:lpstr>
      <vt:lpstr>Pervious cellular concrete used for retaining wall backfill to provide drainage at toe of landslide </vt:lpstr>
      <vt:lpstr>Emerging Technologies and Engineered Foam Solutions</vt:lpstr>
      <vt:lpstr>Water usage in foam transport of fill materials is dramatically reduced</vt:lpstr>
      <vt:lpstr>Principals and benefits of foam transport technology</vt:lpstr>
      <vt:lpstr>Foam transport was used successfully in a mine Grouting reclamation project for the State of Colorado</vt:lpstr>
      <vt:lpstr>The subdivision had experienced several subsidence events that caused significant damage, indicating large voids</vt:lpstr>
      <vt:lpstr>Large voids were found and evaluated using borehole camera, sonar scanning, and cross hole tomography  </vt:lpstr>
      <vt:lpstr>Foam technology allows for an accelerated schedule with low material costs </vt:lpstr>
      <vt:lpstr>Video of Foam Transport </vt:lpstr>
      <vt:lpstr>Foam transport has been tested for material delivery underwater</vt:lpstr>
      <vt:lpstr>Sanded foam mix moved the entire length of the trench – 35’ each direction from tremie point</vt:lpstr>
      <vt:lpstr>Foam transport of materials can provide impactful cost savings</vt:lpstr>
      <vt:lpstr>Animation of installation process</vt:lpstr>
      <vt:lpstr>Cellular concrete is always advancing to solve new Grouting challenges</vt:lpstr>
      <vt:lpstr>The low slump mix for this project is progressive for Cellular Concrete technology</vt:lpstr>
      <vt:lpstr>Beneficial properties of cellular concrete For  Grouting Applications</vt:lpstr>
      <vt:lpstr>What conclusions can we draw about cellular concrete?</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Jewels</dc:creator>
  <cp:lastModifiedBy>Jewels</cp:lastModifiedBy>
  <cp:revision>164</cp:revision>
  <dcterms:created xsi:type="dcterms:W3CDTF">2012-12-19T16:38:31Z</dcterms:created>
  <dcterms:modified xsi:type="dcterms:W3CDTF">2013-05-23T19:05:11Z</dcterms:modified>
</cp:coreProperties>
</file>